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413" r:id="rId3"/>
    <p:sldId id="298" r:id="rId4"/>
    <p:sldId id="333" r:id="rId5"/>
    <p:sldId id="338" r:id="rId6"/>
    <p:sldId id="341" r:id="rId7"/>
    <p:sldId id="340" r:id="rId8"/>
    <p:sldId id="339" r:id="rId9"/>
    <p:sldId id="342" r:id="rId10"/>
    <p:sldId id="343" r:id="rId11"/>
    <p:sldId id="344" r:id="rId12"/>
    <p:sldId id="345" r:id="rId13"/>
    <p:sldId id="346" r:id="rId14"/>
    <p:sldId id="347" r:id="rId15"/>
    <p:sldId id="348"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49" r:id="rId41"/>
    <p:sldId id="351" r:id="rId42"/>
    <p:sldId id="352" r:id="rId43"/>
    <p:sldId id="353" r:id="rId44"/>
    <p:sldId id="354" r:id="rId45"/>
    <p:sldId id="355" r:id="rId46"/>
    <p:sldId id="41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A5"/>
    <a:srgbClr val="FFF67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p:restoredTop sz="94718"/>
  </p:normalViewPr>
  <p:slideViewPr>
    <p:cSldViewPr>
      <p:cViewPr varScale="1">
        <p:scale>
          <a:sx n="137" d="100"/>
          <a:sy n="137" d="100"/>
        </p:scale>
        <p:origin x="1392"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3E90A2B-5611-E640-845A-CAD59EB25B5F}" type="datetimeFigureOut">
              <a:rPr lang="en-US"/>
              <a:pPr>
                <a:defRPr/>
              </a:pPr>
              <a:t>2/5/25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79F97BD-04D5-3A45-8A2A-BF3643AD7C78}" type="slidenum">
              <a:rPr lang="en-US"/>
              <a:pPr>
                <a:defRPr/>
              </a:pPr>
              <a:t>‹#›</a:t>
            </a:fld>
            <a:endParaRPr lang="en-US"/>
          </a:p>
        </p:txBody>
      </p:sp>
    </p:spTree>
    <p:extLst>
      <p:ext uri="{BB962C8B-B14F-4D97-AF65-F5344CB8AC3E}">
        <p14:creationId xmlns:p14="http://schemas.microsoft.com/office/powerpoint/2010/main" val="114224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0072B861-9097-F049-A736-FB02C8FAE4F0}" type="datetimeFigureOut">
              <a:rPr lang="en-US"/>
              <a:pPr>
                <a:defRPr/>
              </a:pPr>
              <a:t>2/5/25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2EEC096B-21AE-8844-AFC3-6CEC28DD81DC}" type="slidenum">
              <a:rPr lang="en-US"/>
              <a:pPr>
                <a:defRPr/>
              </a:pPr>
              <a:t>‹#›</a:t>
            </a:fld>
            <a:endParaRPr lang="en-US"/>
          </a:p>
        </p:txBody>
      </p:sp>
    </p:spTree>
    <p:extLst>
      <p:ext uri="{BB962C8B-B14F-4D97-AF65-F5344CB8AC3E}">
        <p14:creationId xmlns:p14="http://schemas.microsoft.com/office/powerpoint/2010/main" val="14619704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CH">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86AC31-832E-2845-9440-766C94AAFB1F}" type="slidenum">
              <a:rPr lang="en-US" sz="1200">
                <a:solidFill>
                  <a:srgbClr val="000000"/>
                </a:solidFill>
              </a:rPr>
              <a:pPr eaLnBrk="1" hangingPunct="1"/>
              <a:t>1</a:t>
            </a:fld>
            <a:endParaRPr lang="en-US" sz="1200">
              <a:solidFill>
                <a:srgbClr val="000000"/>
              </a:solidFill>
            </a:endParaRPr>
          </a:p>
        </p:txBody>
      </p:sp>
    </p:spTree>
    <p:extLst>
      <p:ext uri="{BB962C8B-B14F-4D97-AF65-F5344CB8AC3E}">
        <p14:creationId xmlns:p14="http://schemas.microsoft.com/office/powerpoint/2010/main" val="35676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691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66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22AFA65-9823-524C-B3FC-8F4892F84508}" type="slidenum">
              <a:rPr lang="en-US" sz="1200">
                <a:cs typeface="Arial" charset="0"/>
              </a:rPr>
              <a:pPr eaLnBrk="1" hangingPunct="1"/>
              <a:t>10</a:t>
            </a:fld>
            <a:endParaRPr lang="en-US" sz="1200">
              <a:cs typeface="Arial" charset="0"/>
            </a:endParaRPr>
          </a:p>
        </p:txBody>
      </p:sp>
    </p:spTree>
    <p:extLst>
      <p:ext uri="{BB962C8B-B14F-4D97-AF65-F5344CB8AC3E}">
        <p14:creationId xmlns:p14="http://schemas.microsoft.com/office/powerpoint/2010/main" val="18091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89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68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A8223A9-400B-5B43-B325-17C3C43EFBBE}" type="slidenum">
              <a:rPr lang="en-US" sz="1200">
                <a:cs typeface="Arial" charset="0"/>
              </a:rPr>
              <a:pPr eaLnBrk="1" hangingPunct="1"/>
              <a:t>11</a:t>
            </a:fld>
            <a:endParaRPr lang="en-US" sz="1200">
              <a:cs typeface="Arial" charset="0"/>
            </a:endParaRPr>
          </a:p>
        </p:txBody>
      </p:sp>
    </p:spTree>
    <p:extLst>
      <p:ext uri="{BB962C8B-B14F-4D97-AF65-F5344CB8AC3E}">
        <p14:creationId xmlns:p14="http://schemas.microsoft.com/office/powerpoint/2010/main" val="195973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101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71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8B8AAFA-0896-5845-8923-1B33C50C7C1A}" type="slidenum">
              <a:rPr lang="en-US" sz="1200">
                <a:cs typeface="Arial" charset="0"/>
              </a:rPr>
              <a:pPr eaLnBrk="1" hangingPunct="1"/>
              <a:t>12</a:t>
            </a:fld>
            <a:endParaRPr lang="en-US" sz="1200">
              <a:cs typeface="Arial" charset="0"/>
            </a:endParaRPr>
          </a:p>
        </p:txBody>
      </p:sp>
    </p:spTree>
    <p:extLst>
      <p:ext uri="{BB962C8B-B14F-4D97-AF65-F5344CB8AC3E}">
        <p14:creationId xmlns:p14="http://schemas.microsoft.com/office/powerpoint/2010/main" val="128839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305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73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EB2E3D6-7BCE-1646-B3E9-0CDE90005AAB}" type="slidenum">
              <a:rPr lang="en-US" sz="1200">
                <a:cs typeface="Arial" charset="0"/>
              </a:rPr>
              <a:pPr eaLnBrk="1" hangingPunct="1"/>
              <a:t>13</a:t>
            </a:fld>
            <a:endParaRPr lang="en-US" sz="1200">
              <a:cs typeface="Arial" charset="0"/>
            </a:endParaRPr>
          </a:p>
        </p:txBody>
      </p:sp>
    </p:spTree>
    <p:extLst>
      <p:ext uri="{BB962C8B-B14F-4D97-AF65-F5344CB8AC3E}">
        <p14:creationId xmlns:p14="http://schemas.microsoft.com/office/powerpoint/2010/main" val="92320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510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75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725D313-F67A-4943-AF87-7153EADD47C0}" type="slidenum">
              <a:rPr lang="en-US" sz="1200">
                <a:cs typeface="Arial" charset="0"/>
              </a:rPr>
              <a:pPr eaLnBrk="1" hangingPunct="1"/>
              <a:t>14</a:t>
            </a:fld>
            <a:endParaRPr lang="en-US" sz="1200">
              <a:cs typeface="Arial" charset="0"/>
            </a:endParaRPr>
          </a:p>
        </p:txBody>
      </p:sp>
    </p:spTree>
    <p:extLst>
      <p:ext uri="{BB962C8B-B14F-4D97-AF65-F5344CB8AC3E}">
        <p14:creationId xmlns:p14="http://schemas.microsoft.com/office/powerpoint/2010/main" val="55061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CA8407D0-EEE7-5F41-95FE-04DFC7F733DF}" type="slidenum">
              <a:rPr lang="en-US" sz="1100"/>
              <a:pPr/>
              <a:t>15</a:t>
            </a:fld>
            <a:endParaRPr lang="en-US" sz="11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64743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541E7B7E-074A-784D-97C4-5F0E29B0E5A6}" type="slidenum">
              <a:rPr lang="en-US" sz="1100"/>
              <a:pPr/>
              <a:t>16</a:t>
            </a:fld>
            <a:endParaRPr lang="en-US" sz="11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8442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715CF36C-B63E-7449-8CF3-F4325C393282}" type="slidenum">
              <a:rPr lang="en-US" sz="1100"/>
              <a:pPr/>
              <a:t>17</a:t>
            </a:fld>
            <a:endParaRPr lang="en-US" sz="11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78155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9E244C8C-BB1D-5F44-AC36-7D531C577E8A}" type="slidenum">
              <a:rPr lang="en-US" sz="1100"/>
              <a:pPr/>
              <a:t>18</a:t>
            </a:fld>
            <a:endParaRPr lang="en-US" sz="11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515436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3624D16F-CBEC-B047-99AC-C5FB4AFB3910}" type="slidenum">
              <a:rPr lang="en-US" sz="1100"/>
              <a:pPr/>
              <a:t>19</a:t>
            </a:fld>
            <a:endParaRPr lang="en-US" sz="11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26725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187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7EF9C41-E281-A243-AB36-A000907851A4}" type="slidenum">
              <a:rPr lang="en-US" sz="1200">
                <a:cs typeface="Arial" charset="0"/>
              </a:rPr>
              <a:pPr eaLnBrk="1" hangingPunct="1"/>
              <a:t>2</a:t>
            </a:fld>
            <a:endParaRPr lang="en-US" sz="1200">
              <a:cs typeface="Arial" charset="0"/>
            </a:endParaRPr>
          </a:p>
        </p:txBody>
      </p:sp>
    </p:spTree>
    <p:extLst>
      <p:ext uri="{BB962C8B-B14F-4D97-AF65-F5344CB8AC3E}">
        <p14:creationId xmlns:p14="http://schemas.microsoft.com/office/powerpoint/2010/main" val="1599030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8AF3E23E-9000-5840-A93F-566A457D4D3B}" type="slidenum">
              <a:rPr lang="en-US" sz="1100"/>
              <a:pPr/>
              <a:t>20</a:t>
            </a:fld>
            <a:endParaRPr lang="en-US" sz="11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94798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DB84C202-3BDA-6C41-A9E0-0534D03D34AE}" type="slidenum">
              <a:rPr lang="en-US" sz="1100"/>
              <a:pPr/>
              <a:t>21</a:t>
            </a:fld>
            <a:endParaRPr lang="en-US" sz="11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200057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C9C40298-DFF9-D143-A8FE-6E89EEDA3030}" type="slidenum">
              <a:rPr lang="en-US" sz="1100"/>
              <a:pPr/>
              <a:t>22</a:t>
            </a:fld>
            <a:endParaRPr lang="en-US" sz="11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2054620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1DA7E5EB-F44D-BA4B-A9AA-56A6EFE2150C}" type="slidenum">
              <a:rPr lang="en-US" sz="1100"/>
              <a:pPr/>
              <a:t>23</a:t>
            </a:fld>
            <a:endParaRPr lang="en-US" sz="11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47306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B24ABE3A-3F42-5240-B7D5-6F7B199DE74B}" type="slidenum">
              <a:rPr lang="en-US" sz="1100"/>
              <a:pPr/>
              <a:t>24</a:t>
            </a:fld>
            <a:endParaRPr lang="en-US" sz="11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754118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5554A5CC-1446-BD43-B745-7AD7B1C0F3D2}" type="slidenum">
              <a:rPr lang="en-US" sz="1100"/>
              <a:pPr/>
              <a:t>25</a:t>
            </a:fld>
            <a:endParaRPr lang="en-US" sz="11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470707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0B3AD987-BF07-FC46-964A-5AE52D782588}" type="slidenum">
              <a:rPr lang="en-US" sz="1100"/>
              <a:pPr/>
              <a:t>26</a:t>
            </a:fld>
            <a:endParaRPr lang="en-US" sz="11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639604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26E64AF3-4B67-5144-ACCF-E40676EBEC72}" type="slidenum">
              <a:rPr lang="en-US" sz="1100"/>
              <a:pPr/>
              <a:t>27</a:t>
            </a:fld>
            <a:endParaRPr lang="en-US" sz="11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307026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5792AB4F-9627-FB45-8FEB-89F932B717BB}" type="slidenum">
              <a:rPr lang="en-US" sz="1100"/>
              <a:pPr/>
              <a:t>28</a:t>
            </a:fld>
            <a:endParaRPr lang="en-US" sz="11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94061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4AE2BF1B-F4EF-AD42-9219-F4C459C11244}" type="slidenum">
              <a:rPr lang="en-US" sz="1100"/>
              <a:pPr/>
              <a:t>29</a:t>
            </a:fld>
            <a:endParaRPr lang="en-US" sz="11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200233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257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52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EDC805A-D212-AC4E-BB64-BB1AC41BDDB7}" type="slidenum">
              <a:rPr lang="en-US" sz="1200">
                <a:cs typeface="Arial" charset="0"/>
              </a:rPr>
              <a:pPr eaLnBrk="1" hangingPunct="1"/>
              <a:t>3</a:t>
            </a:fld>
            <a:endParaRPr lang="en-US" sz="1200">
              <a:cs typeface="Arial" charset="0"/>
            </a:endParaRPr>
          </a:p>
        </p:txBody>
      </p:sp>
    </p:spTree>
    <p:extLst>
      <p:ext uri="{BB962C8B-B14F-4D97-AF65-F5344CB8AC3E}">
        <p14:creationId xmlns:p14="http://schemas.microsoft.com/office/powerpoint/2010/main" val="94086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8D7B8EE0-4018-924E-8A79-218DCD4ECD73}" type="slidenum">
              <a:rPr lang="en-US" sz="1100"/>
              <a:pPr/>
              <a:t>30</a:t>
            </a:fld>
            <a:endParaRPr lang="en-US" sz="11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39356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CB0951D7-5FB2-3547-96F8-AC6DAA085A12}" type="slidenum">
              <a:rPr lang="en-US" sz="1100"/>
              <a:pPr/>
              <a:t>31</a:t>
            </a:fld>
            <a:endParaRPr lang="en-US" sz="11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43866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EAA3064B-0F2C-9E42-9A18-9CCB580CC53B}" type="slidenum">
              <a:rPr lang="en-US" sz="1100"/>
              <a:pPr/>
              <a:t>32</a:t>
            </a:fld>
            <a:endParaRPr lang="en-US" sz="11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681509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12A85089-6A2E-4A4B-9E02-F3AAB9D31D7F}" type="slidenum">
              <a:rPr lang="en-US" sz="1100"/>
              <a:pPr/>
              <a:t>33</a:t>
            </a:fld>
            <a:endParaRPr lang="en-US" sz="11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593171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23D9B276-0065-634D-975C-2B4FF536627D}" type="slidenum">
              <a:rPr lang="en-US" sz="1100"/>
              <a:pPr/>
              <a:t>34</a:t>
            </a:fld>
            <a:endParaRPr lang="en-US" sz="11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599827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6EA48532-A3EE-8241-9A54-1D5310D738A8}" type="slidenum">
              <a:rPr lang="en-US" sz="1100"/>
              <a:pPr/>
              <a:t>35</a:t>
            </a:fld>
            <a:endParaRPr lang="en-US" sz="11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1834467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20DF2403-DC71-2A4E-817A-3D71B9D883A8}" type="slidenum">
              <a:rPr lang="en-US" sz="1100"/>
              <a:pPr/>
              <a:t>36</a:t>
            </a:fld>
            <a:endParaRPr lang="en-US" sz="11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480435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9CD36B80-462D-4645-9AD8-C27302E29C7D}" type="slidenum">
              <a:rPr lang="en-US" sz="1100"/>
              <a:pPr/>
              <a:t>37</a:t>
            </a:fld>
            <a:endParaRPr lang="en-US" sz="11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2128568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BCEDE47D-F7C7-7B49-9D07-09BF0AE38341}" type="slidenum">
              <a:rPr lang="en-US" sz="1100"/>
              <a:pPr/>
              <a:t>38</a:t>
            </a:fld>
            <a:endParaRPr lang="en-US" sz="110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latin typeface="Arial" charset="0"/>
            </a:endParaRPr>
          </a:p>
        </p:txBody>
      </p:sp>
    </p:spTree>
    <p:extLst>
      <p:ext uri="{BB962C8B-B14F-4D97-AF65-F5344CB8AC3E}">
        <p14:creationId xmlns:p14="http://schemas.microsoft.com/office/powerpoint/2010/main" val="2072843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71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77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062A1DB-E43C-DD4A-BCF1-FEC23C771C56}" type="slidenum">
              <a:rPr lang="en-US" sz="1200">
                <a:cs typeface="Arial" charset="0"/>
              </a:rPr>
              <a:pPr eaLnBrk="1" hangingPunct="1"/>
              <a:t>39</a:t>
            </a:fld>
            <a:endParaRPr lang="en-US" sz="1200">
              <a:cs typeface="Arial" charset="0"/>
            </a:endParaRPr>
          </a:p>
        </p:txBody>
      </p:sp>
    </p:spTree>
    <p:extLst>
      <p:ext uri="{BB962C8B-B14F-4D97-AF65-F5344CB8AC3E}">
        <p14:creationId xmlns:p14="http://schemas.microsoft.com/office/powerpoint/2010/main" val="81429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462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54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583038D-ECC8-1E42-B7AD-F53E92522280}" type="slidenum">
              <a:rPr lang="en-US" sz="1200">
                <a:cs typeface="Arial" charset="0"/>
              </a:rPr>
              <a:pPr eaLnBrk="1" hangingPunct="1"/>
              <a:t>4</a:t>
            </a:fld>
            <a:endParaRPr lang="en-US" sz="1200">
              <a:cs typeface="Arial" charset="0"/>
            </a:endParaRPr>
          </a:p>
        </p:txBody>
      </p:sp>
    </p:spTree>
    <p:extLst>
      <p:ext uri="{BB962C8B-B14F-4D97-AF65-F5344CB8AC3E}">
        <p14:creationId xmlns:p14="http://schemas.microsoft.com/office/powerpoint/2010/main" val="1118733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920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792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EEDED6A-537F-7846-B890-D44A510E3B99}" type="slidenum">
              <a:rPr lang="en-US" sz="1200">
                <a:cs typeface="Arial" charset="0"/>
              </a:rPr>
              <a:pPr eaLnBrk="1" hangingPunct="1"/>
              <a:t>40</a:t>
            </a:fld>
            <a:endParaRPr lang="en-US" sz="1200">
              <a:cs typeface="Arial" charset="0"/>
            </a:endParaRPr>
          </a:p>
        </p:txBody>
      </p:sp>
    </p:spTree>
    <p:extLst>
      <p:ext uri="{BB962C8B-B14F-4D97-AF65-F5344CB8AC3E}">
        <p14:creationId xmlns:p14="http://schemas.microsoft.com/office/powerpoint/2010/main" val="2070366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125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81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E64C989-0B86-E449-A30E-D340EBA05310}" type="slidenum">
              <a:rPr lang="en-US" sz="1200">
                <a:cs typeface="Arial" charset="0"/>
              </a:rPr>
              <a:pPr eaLnBrk="1" hangingPunct="1"/>
              <a:t>41</a:t>
            </a:fld>
            <a:endParaRPr lang="en-US" sz="1200">
              <a:cs typeface="Arial" charset="0"/>
            </a:endParaRPr>
          </a:p>
        </p:txBody>
      </p:sp>
    </p:spTree>
    <p:extLst>
      <p:ext uri="{BB962C8B-B14F-4D97-AF65-F5344CB8AC3E}">
        <p14:creationId xmlns:p14="http://schemas.microsoft.com/office/powerpoint/2010/main" val="977745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329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832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994BA28-D199-5742-8558-EEF9CF45A2D2}" type="slidenum">
              <a:rPr lang="en-US" sz="1200">
                <a:cs typeface="Arial" charset="0"/>
              </a:rPr>
              <a:pPr eaLnBrk="1" hangingPunct="1"/>
              <a:t>42</a:t>
            </a:fld>
            <a:endParaRPr lang="en-US" sz="1200">
              <a:cs typeface="Arial" charset="0"/>
            </a:endParaRPr>
          </a:p>
        </p:txBody>
      </p:sp>
    </p:spTree>
    <p:extLst>
      <p:ext uri="{BB962C8B-B14F-4D97-AF65-F5344CB8AC3E}">
        <p14:creationId xmlns:p14="http://schemas.microsoft.com/office/powerpoint/2010/main" val="429718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534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85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46A0F7B-299B-F44D-A56E-87C27DCDCB12}" type="slidenum">
              <a:rPr lang="en-US" sz="1200">
                <a:cs typeface="Arial" charset="0"/>
              </a:rPr>
              <a:pPr eaLnBrk="1" hangingPunct="1"/>
              <a:t>43</a:t>
            </a:fld>
            <a:endParaRPr lang="en-US" sz="1200">
              <a:cs typeface="Arial" charset="0"/>
            </a:endParaRPr>
          </a:p>
        </p:txBody>
      </p:sp>
    </p:spTree>
    <p:extLst>
      <p:ext uri="{BB962C8B-B14F-4D97-AF65-F5344CB8AC3E}">
        <p14:creationId xmlns:p14="http://schemas.microsoft.com/office/powerpoint/2010/main" val="285290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87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495354A-4339-F148-8A2C-B3441E7837DF}" type="slidenum">
              <a:rPr lang="en-US" sz="1200">
                <a:cs typeface="Arial" charset="0"/>
              </a:rPr>
              <a:pPr eaLnBrk="1" hangingPunct="1"/>
              <a:t>44</a:t>
            </a:fld>
            <a:endParaRPr lang="en-US" sz="1200">
              <a:cs typeface="Arial" charset="0"/>
            </a:endParaRPr>
          </a:p>
        </p:txBody>
      </p:sp>
    </p:spTree>
    <p:extLst>
      <p:ext uri="{BB962C8B-B14F-4D97-AF65-F5344CB8AC3E}">
        <p14:creationId xmlns:p14="http://schemas.microsoft.com/office/powerpoint/2010/main" val="170109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667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56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25F783A-101C-144A-A604-E1DF4F144DE0}" type="slidenum">
              <a:rPr lang="en-US" sz="1200">
                <a:cs typeface="Arial" charset="0"/>
              </a:rPr>
              <a:pPr eaLnBrk="1" hangingPunct="1"/>
              <a:t>5</a:t>
            </a:fld>
            <a:endParaRPr lang="en-US" sz="1200">
              <a:cs typeface="Arial" charset="0"/>
            </a:endParaRPr>
          </a:p>
        </p:txBody>
      </p:sp>
    </p:spTree>
    <p:extLst>
      <p:ext uri="{BB962C8B-B14F-4D97-AF65-F5344CB8AC3E}">
        <p14:creationId xmlns:p14="http://schemas.microsoft.com/office/powerpoint/2010/main" val="134257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8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58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A2B8805-A63A-204C-895E-2666DA9CD6D2}" type="slidenum">
              <a:rPr lang="en-US" sz="1200">
                <a:cs typeface="Arial" charset="0"/>
              </a:rPr>
              <a:pPr eaLnBrk="1" hangingPunct="1"/>
              <a:t>6</a:t>
            </a:fld>
            <a:endParaRPr lang="en-US" sz="1200">
              <a:cs typeface="Arial" charset="0"/>
            </a:endParaRPr>
          </a:p>
        </p:txBody>
      </p:sp>
    </p:spTree>
    <p:extLst>
      <p:ext uri="{BB962C8B-B14F-4D97-AF65-F5344CB8AC3E}">
        <p14:creationId xmlns:p14="http://schemas.microsoft.com/office/powerpoint/2010/main" val="98907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077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607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94B22DD-579F-6244-9805-26858FE6413E}" type="slidenum">
              <a:rPr lang="en-US" sz="1200">
                <a:cs typeface="Arial" charset="0"/>
              </a:rPr>
              <a:pPr eaLnBrk="1" hangingPunct="1"/>
              <a:t>7</a:t>
            </a:fld>
            <a:endParaRPr lang="en-US" sz="1200">
              <a:cs typeface="Arial" charset="0"/>
            </a:endParaRPr>
          </a:p>
        </p:txBody>
      </p:sp>
    </p:spTree>
    <p:extLst>
      <p:ext uri="{BB962C8B-B14F-4D97-AF65-F5344CB8AC3E}">
        <p14:creationId xmlns:p14="http://schemas.microsoft.com/office/powerpoint/2010/main" val="187861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62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664B4FA-2E7C-CF45-A9B7-6DD33B738714}" type="slidenum">
              <a:rPr lang="en-US" sz="1200">
                <a:cs typeface="Arial" charset="0"/>
              </a:rPr>
              <a:pPr eaLnBrk="1" hangingPunct="1"/>
              <a:t>8</a:t>
            </a:fld>
            <a:endParaRPr lang="en-US" sz="1200">
              <a:cs typeface="Arial" charset="0"/>
            </a:endParaRPr>
          </a:p>
        </p:txBody>
      </p:sp>
    </p:spTree>
    <p:extLst>
      <p:ext uri="{BB962C8B-B14F-4D97-AF65-F5344CB8AC3E}">
        <p14:creationId xmlns:p14="http://schemas.microsoft.com/office/powerpoint/2010/main" val="203033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48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64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5B8C1D9-7BDC-6445-95B0-B62142CEFC9C}" type="slidenum">
              <a:rPr lang="en-US" sz="1200">
                <a:cs typeface="Arial" charset="0"/>
              </a:rPr>
              <a:pPr eaLnBrk="1" hangingPunct="1"/>
              <a:t>9</a:t>
            </a:fld>
            <a:endParaRPr lang="en-US" sz="1200">
              <a:cs typeface="Arial" charset="0"/>
            </a:endParaRPr>
          </a:p>
        </p:txBody>
      </p:sp>
    </p:spTree>
    <p:extLst>
      <p:ext uri="{BB962C8B-B14F-4D97-AF65-F5344CB8AC3E}">
        <p14:creationId xmlns:p14="http://schemas.microsoft.com/office/powerpoint/2010/main" val="40262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331EA6-7EAA-004A-8804-B5889F9FF15A}"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82161F-873E-F94B-9DE4-DFED8BB0DC51}" type="slidenum">
              <a:rPr lang="en-US"/>
              <a:pPr>
                <a:defRPr/>
              </a:pPr>
              <a:t>‹#›</a:t>
            </a:fld>
            <a:endParaRPr lang="en-US"/>
          </a:p>
        </p:txBody>
      </p:sp>
    </p:spTree>
    <p:extLst>
      <p:ext uri="{BB962C8B-B14F-4D97-AF65-F5344CB8AC3E}">
        <p14:creationId xmlns:p14="http://schemas.microsoft.com/office/powerpoint/2010/main" val="313343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25B069-DD2B-654C-984B-F9B2E25380A3}"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E0727-1100-154F-B7EF-A127701E40BA}" type="slidenum">
              <a:rPr lang="en-US"/>
              <a:pPr>
                <a:defRPr/>
              </a:pPr>
              <a:t>‹#›</a:t>
            </a:fld>
            <a:endParaRPr lang="en-US"/>
          </a:p>
        </p:txBody>
      </p:sp>
    </p:spTree>
    <p:extLst>
      <p:ext uri="{BB962C8B-B14F-4D97-AF65-F5344CB8AC3E}">
        <p14:creationId xmlns:p14="http://schemas.microsoft.com/office/powerpoint/2010/main" val="331037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0C91D-C67E-AD4C-AA14-E21F0B03AC88}"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5010F-5376-6B48-B5E8-DDFC012EFE7C}" type="slidenum">
              <a:rPr lang="en-US"/>
              <a:pPr>
                <a:defRPr/>
              </a:pPr>
              <a:t>‹#›</a:t>
            </a:fld>
            <a:endParaRPr lang="en-US"/>
          </a:p>
        </p:txBody>
      </p:sp>
    </p:spTree>
    <p:extLst>
      <p:ext uri="{BB962C8B-B14F-4D97-AF65-F5344CB8AC3E}">
        <p14:creationId xmlns:p14="http://schemas.microsoft.com/office/powerpoint/2010/main" val="228852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0F4EF28C-9B5E-3E4A-919D-B5376AC0F618}"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78529465-708E-C740-B95D-16B79D242DF9}" type="slidenum">
              <a:rPr lang="en-US"/>
              <a:pPr>
                <a:defRPr/>
              </a:pPr>
              <a:t>‹#›</a:t>
            </a:fld>
            <a:endParaRPr lang="en-US"/>
          </a:p>
        </p:txBody>
      </p:sp>
    </p:spTree>
    <p:extLst>
      <p:ext uri="{BB962C8B-B14F-4D97-AF65-F5344CB8AC3E}">
        <p14:creationId xmlns:p14="http://schemas.microsoft.com/office/powerpoint/2010/main" val="140774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79073635-A109-0649-A5A6-4C586AAB6DB0}"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EFE52C6B-4261-DD4E-ACC4-C791A4373280}" type="slidenum">
              <a:rPr lang="en-US"/>
              <a:pPr>
                <a:defRPr/>
              </a:pPr>
              <a:t>‹#›</a:t>
            </a:fld>
            <a:endParaRPr lang="en-US"/>
          </a:p>
        </p:txBody>
      </p:sp>
    </p:spTree>
    <p:extLst>
      <p:ext uri="{BB962C8B-B14F-4D97-AF65-F5344CB8AC3E}">
        <p14:creationId xmlns:p14="http://schemas.microsoft.com/office/powerpoint/2010/main" val="36581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33BDD797-D12D-2C46-AE16-726D3DE7F374}"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A1B43DE7-D007-7042-B5ED-F7DD5E56DBE4}" type="slidenum">
              <a:rPr lang="en-US"/>
              <a:pPr>
                <a:defRPr/>
              </a:pPr>
              <a:t>‹#›</a:t>
            </a:fld>
            <a:endParaRPr lang="en-US"/>
          </a:p>
        </p:txBody>
      </p:sp>
    </p:spTree>
    <p:extLst>
      <p:ext uri="{BB962C8B-B14F-4D97-AF65-F5344CB8AC3E}">
        <p14:creationId xmlns:p14="http://schemas.microsoft.com/office/powerpoint/2010/main" val="300150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cs typeface="ＭＳ Ｐゴシック" charset="0"/>
              </a:defRPr>
            </a:lvl1pPr>
          </a:lstStyle>
          <a:p>
            <a:pPr>
              <a:defRPr/>
            </a:pPr>
            <a:fld id="{D7DD2B68-2921-EF46-8038-1313C35A4EC9}" type="datetimeFigureOut">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ＭＳ Ｐゴシック" charset="0"/>
              </a:defRPr>
            </a:lvl1pPr>
          </a:lstStyle>
          <a:p>
            <a:pPr>
              <a:defRPr/>
            </a:pPr>
            <a:fld id="{AB32FBD8-EAB8-B64A-8F61-A9E177A01D21}" type="slidenum">
              <a:rPr lang="en-US"/>
              <a:pPr>
                <a:defRPr/>
              </a:pPr>
              <a:t>‹#›</a:t>
            </a:fld>
            <a:endParaRPr lang="en-US"/>
          </a:p>
        </p:txBody>
      </p:sp>
    </p:spTree>
    <p:extLst>
      <p:ext uri="{BB962C8B-B14F-4D97-AF65-F5344CB8AC3E}">
        <p14:creationId xmlns:p14="http://schemas.microsoft.com/office/powerpoint/2010/main" val="4675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cs typeface="ＭＳ Ｐゴシック" charset="0"/>
              </a:defRPr>
            </a:lvl1pPr>
          </a:lstStyle>
          <a:p>
            <a:pPr>
              <a:defRPr/>
            </a:pPr>
            <a:fld id="{8AB79063-8E71-FA47-B0A3-86F77FD5EABD}" type="datetimeFigureOut">
              <a:rPr lang="en-US"/>
              <a:pPr>
                <a:defRPr/>
              </a:pPr>
              <a:t>2/5/25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cs typeface="ＭＳ Ｐゴシック" charset="0"/>
              </a:defRPr>
            </a:lvl1pPr>
          </a:lstStyle>
          <a:p>
            <a:pPr>
              <a:defRPr/>
            </a:pPr>
            <a:fld id="{379CD0AA-2180-3C49-A062-90ED2ED3A68A}" type="slidenum">
              <a:rPr lang="en-US"/>
              <a:pPr>
                <a:defRPr/>
              </a:pPr>
              <a:t>‹#›</a:t>
            </a:fld>
            <a:endParaRPr lang="en-US"/>
          </a:p>
        </p:txBody>
      </p:sp>
    </p:spTree>
    <p:extLst>
      <p:ext uri="{BB962C8B-B14F-4D97-AF65-F5344CB8AC3E}">
        <p14:creationId xmlns:p14="http://schemas.microsoft.com/office/powerpoint/2010/main" val="24996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cs typeface="ＭＳ Ｐゴシック" charset="0"/>
              </a:defRPr>
            </a:lvl1pPr>
          </a:lstStyle>
          <a:p>
            <a:pPr>
              <a:defRPr/>
            </a:pPr>
            <a:fld id="{CFDFF6A8-2667-1B46-A59B-BCA8F509AB7E}" type="datetimeFigureOut">
              <a:rPr lang="en-US"/>
              <a:pPr>
                <a:defRPr/>
              </a:pPr>
              <a:t>2/5/25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cs typeface="ＭＳ Ｐゴシック" charset="0"/>
              </a:defRPr>
            </a:lvl1pPr>
          </a:lstStyle>
          <a:p>
            <a:pPr>
              <a:defRPr/>
            </a:pPr>
            <a:fld id="{375C5C29-529A-B641-9150-64CC83D80DD6}" type="slidenum">
              <a:rPr lang="en-US"/>
              <a:pPr>
                <a:defRPr/>
              </a:pPr>
              <a:t>‹#›</a:t>
            </a:fld>
            <a:endParaRPr lang="en-US"/>
          </a:p>
        </p:txBody>
      </p:sp>
    </p:spTree>
    <p:extLst>
      <p:ext uri="{BB962C8B-B14F-4D97-AF65-F5344CB8AC3E}">
        <p14:creationId xmlns:p14="http://schemas.microsoft.com/office/powerpoint/2010/main" val="421156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cs typeface="ＭＳ Ｐゴシック" charset="0"/>
              </a:defRPr>
            </a:lvl1pPr>
          </a:lstStyle>
          <a:p>
            <a:pPr>
              <a:defRPr/>
            </a:pPr>
            <a:fld id="{C080D8EC-091C-D04F-9D56-C4A423594089}" type="datetimeFigureOut">
              <a:rPr lang="en-US"/>
              <a:pPr>
                <a:defRPr/>
              </a:pPr>
              <a:t>2/5/25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cs typeface="ＭＳ Ｐゴシック" charset="0"/>
              </a:defRPr>
            </a:lvl1pPr>
          </a:lstStyle>
          <a:p>
            <a:pPr>
              <a:defRPr/>
            </a:pPr>
            <a:fld id="{E4771E98-8237-5148-8B51-B50DC47841C4}" type="slidenum">
              <a:rPr lang="en-US"/>
              <a:pPr>
                <a:defRPr/>
              </a:pPr>
              <a:t>‹#›</a:t>
            </a:fld>
            <a:endParaRPr lang="en-US"/>
          </a:p>
        </p:txBody>
      </p:sp>
    </p:spTree>
    <p:extLst>
      <p:ext uri="{BB962C8B-B14F-4D97-AF65-F5344CB8AC3E}">
        <p14:creationId xmlns:p14="http://schemas.microsoft.com/office/powerpoint/2010/main" val="385740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cs typeface="ＭＳ Ｐゴシック" charset="0"/>
              </a:defRPr>
            </a:lvl1pPr>
          </a:lstStyle>
          <a:p>
            <a:pPr>
              <a:defRPr/>
            </a:pPr>
            <a:fld id="{9DA815BB-471F-344C-A437-B2B0518FC8A8}" type="datetimeFigureOut">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ＭＳ Ｐゴシック" charset="0"/>
              </a:defRPr>
            </a:lvl1pPr>
          </a:lstStyle>
          <a:p>
            <a:pPr>
              <a:defRPr/>
            </a:pPr>
            <a:fld id="{E3D834CC-8B3D-DA4F-A4A8-3E02CB1D0496}" type="slidenum">
              <a:rPr lang="en-US"/>
              <a:pPr>
                <a:defRPr/>
              </a:pPr>
              <a:t>‹#›</a:t>
            </a:fld>
            <a:endParaRPr lang="en-US"/>
          </a:p>
        </p:txBody>
      </p:sp>
    </p:spTree>
    <p:extLst>
      <p:ext uri="{BB962C8B-B14F-4D97-AF65-F5344CB8AC3E}">
        <p14:creationId xmlns:p14="http://schemas.microsoft.com/office/powerpoint/2010/main" val="147375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4517C-F311-CA45-B0B5-11471A6AF48C}"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29ED0-8808-0E48-91A2-23F7F63DD2A5}" type="slidenum">
              <a:rPr lang="en-US"/>
              <a:pPr>
                <a:defRPr/>
              </a:pPr>
              <a:t>‹#›</a:t>
            </a:fld>
            <a:endParaRPr lang="en-US"/>
          </a:p>
        </p:txBody>
      </p:sp>
    </p:spTree>
    <p:extLst>
      <p:ext uri="{BB962C8B-B14F-4D97-AF65-F5344CB8AC3E}">
        <p14:creationId xmlns:p14="http://schemas.microsoft.com/office/powerpoint/2010/main" val="59809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cs typeface="ＭＳ Ｐゴシック" charset="0"/>
              </a:defRPr>
            </a:lvl1pPr>
          </a:lstStyle>
          <a:p>
            <a:pPr>
              <a:defRPr/>
            </a:pPr>
            <a:fld id="{102C4D93-6BDC-2A4E-B321-AED4A0A55668}" type="datetimeFigureOut">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ＭＳ Ｐゴシック" charset="0"/>
              </a:defRPr>
            </a:lvl1pPr>
          </a:lstStyle>
          <a:p>
            <a:pPr>
              <a:defRPr/>
            </a:pPr>
            <a:fld id="{AA1107B2-9776-7B46-B6E4-76F69EA386F3}" type="slidenum">
              <a:rPr lang="en-US"/>
              <a:pPr>
                <a:defRPr/>
              </a:pPr>
              <a:t>‹#›</a:t>
            </a:fld>
            <a:endParaRPr lang="en-US"/>
          </a:p>
        </p:txBody>
      </p:sp>
    </p:spTree>
    <p:extLst>
      <p:ext uri="{BB962C8B-B14F-4D97-AF65-F5344CB8AC3E}">
        <p14:creationId xmlns:p14="http://schemas.microsoft.com/office/powerpoint/2010/main" val="10024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A63B7BFC-7F53-F040-B367-3E1CFFEC5E54}"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FB949563-7063-8D42-BACA-55C4DEE5187B}" type="slidenum">
              <a:rPr lang="en-US"/>
              <a:pPr>
                <a:defRPr/>
              </a:pPr>
              <a:t>‹#›</a:t>
            </a:fld>
            <a:endParaRPr lang="en-US"/>
          </a:p>
        </p:txBody>
      </p:sp>
    </p:spTree>
    <p:extLst>
      <p:ext uri="{BB962C8B-B14F-4D97-AF65-F5344CB8AC3E}">
        <p14:creationId xmlns:p14="http://schemas.microsoft.com/office/powerpoint/2010/main" val="7519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cs typeface="ＭＳ Ｐゴシック" charset="0"/>
              </a:defRPr>
            </a:lvl1pPr>
          </a:lstStyle>
          <a:p>
            <a:pPr>
              <a:defRPr/>
            </a:pPr>
            <a:fld id="{DCA2D7E4-AE14-E94A-9D59-BE489EE9697A}"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ＭＳ Ｐゴシック" charset="0"/>
              </a:defRPr>
            </a:lvl1pPr>
          </a:lstStyle>
          <a:p>
            <a:pPr>
              <a:defRPr/>
            </a:pPr>
            <a:fld id="{EECF80F1-78A4-E94B-8920-148D1825D4C3}" type="slidenum">
              <a:rPr lang="en-US"/>
              <a:pPr>
                <a:defRPr/>
              </a:pPr>
              <a:t>‹#›</a:t>
            </a:fld>
            <a:endParaRPr lang="en-US"/>
          </a:p>
        </p:txBody>
      </p:sp>
    </p:spTree>
    <p:extLst>
      <p:ext uri="{BB962C8B-B14F-4D97-AF65-F5344CB8AC3E}">
        <p14:creationId xmlns:p14="http://schemas.microsoft.com/office/powerpoint/2010/main" val="248896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A8CCA6-86D0-6649-9957-3F8CB6AE2CF1}" type="datetimeFigureOut">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88807-B1A9-CF4E-AEF6-A3290A914CA4}" type="slidenum">
              <a:rPr lang="en-US"/>
              <a:pPr>
                <a:defRPr/>
              </a:pPr>
              <a:t>‹#›</a:t>
            </a:fld>
            <a:endParaRPr lang="en-US"/>
          </a:p>
        </p:txBody>
      </p:sp>
    </p:spTree>
    <p:extLst>
      <p:ext uri="{BB962C8B-B14F-4D97-AF65-F5344CB8AC3E}">
        <p14:creationId xmlns:p14="http://schemas.microsoft.com/office/powerpoint/2010/main" val="16377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98E114-2C80-2147-9EC1-999498ECA118}" type="datetimeFigureOut">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5488D9-DAC1-7B4B-B54B-21C29CACAE73}" type="slidenum">
              <a:rPr lang="en-US"/>
              <a:pPr>
                <a:defRPr/>
              </a:pPr>
              <a:t>‹#›</a:t>
            </a:fld>
            <a:endParaRPr lang="en-US"/>
          </a:p>
        </p:txBody>
      </p:sp>
    </p:spTree>
    <p:extLst>
      <p:ext uri="{BB962C8B-B14F-4D97-AF65-F5344CB8AC3E}">
        <p14:creationId xmlns:p14="http://schemas.microsoft.com/office/powerpoint/2010/main" val="3060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B02EA9B-CDD0-8643-A57E-A9A69317E06F}" type="datetimeFigureOut">
              <a:rPr lang="en-US"/>
              <a:pPr>
                <a:defRPr/>
              </a:pPr>
              <a:t>2/5/25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13F45E-9ADA-744D-9FE4-A7779E454CAB}" type="slidenum">
              <a:rPr lang="en-US"/>
              <a:pPr>
                <a:defRPr/>
              </a:pPr>
              <a:t>‹#›</a:t>
            </a:fld>
            <a:endParaRPr lang="en-US"/>
          </a:p>
        </p:txBody>
      </p:sp>
    </p:spTree>
    <p:extLst>
      <p:ext uri="{BB962C8B-B14F-4D97-AF65-F5344CB8AC3E}">
        <p14:creationId xmlns:p14="http://schemas.microsoft.com/office/powerpoint/2010/main" val="25663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5CE91BD-1FB6-7D47-8940-A103BFDDC4E8}" type="datetimeFigureOut">
              <a:rPr lang="en-US"/>
              <a:pPr>
                <a:defRPr/>
              </a:pPr>
              <a:t>2/5/25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31C97A-E2B2-D44E-B081-6ABF1FA49264}" type="slidenum">
              <a:rPr lang="en-US"/>
              <a:pPr>
                <a:defRPr/>
              </a:pPr>
              <a:t>‹#›</a:t>
            </a:fld>
            <a:endParaRPr lang="en-US"/>
          </a:p>
        </p:txBody>
      </p:sp>
    </p:spTree>
    <p:extLst>
      <p:ext uri="{BB962C8B-B14F-4D97-AF65-F5344CB8AC3E}">
        <p14:creationId xmlns:p14="http://schemas.microsoft.com/office/powerpoint/2010/main" val="260260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2EFC4E-F881-5A4C-AD7D-780C24DCF616}" type="datetimeFigureOut">
              <a:rPr lang="en-US"/>
              <a:pPr>
                <a:defRPr/>
              </a:pPr>
              <a:t>2/5/25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271827-F61C-E541-BA9E-994E8C9760EA}" type="slidenum">
              <a:rPr lang="en-US"/>
              <a:pPr>
                <a:defRPr/>
              </a:pPr>
              <a:t>‹#›</a:t>
            </a:fld>
            <a:endParaRPr lang="en-US"/>
          </a:p>
        </p:txBody>
      </p:sp>
    </p:spTree>
    <p:extLst>
      <p:ext uri="{BB962C8B-B14F-4D97-AF65-F5344CB8AC3E}">
        <p14:creationId xmlns:p14="http://schemas.microsoft.com/office/powerpoint/2010/main" val="138434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2995B0-5DAA-E245-8A42-714CA6E1C0DB}" type="datetimeFigureOut">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39FE8-CC2D-814C-9406-094812CF7739}" type="slidenum">
              <a:rPr lang="en-US"/>
              <a:pPr>
                <a:defRPr/>
              </a:pPr>
              <a:t>‹#›</a:t>
            </a:fld>
            <a:endParaRPr lang="en-US"/>
          </a:p>
        </p:txBody>
      </p:sp>
    </p:spTree>
    <p:extLst>
      <p:ext uri="{BB962C8B-B14F-4D97-AF65-F5344CB8AC3E}">
        <p14:creationId xmlns:p14="http://schemas.microsoft.com/office/powerpoint/2010/main" val="131373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0DC89D-2554-9D4E-BEEB-452137BDE096}" type="datetimeFigureOut">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2C28E-CD37-7C41-9AA8-EE050F5D0FC7}" type="slidenum">
              <a:rPr lang="en-US"/>
              <a:pPr>
                <a:defRPr/>
              </a:pPr>
              <a:t>‹#›</a:t>
            </a:fld>
            <a:endParaRPr lang="en-US"/>
          </a:p>
        </p:txBody>
      </p:sp>
    </p:spTree>
    <p:extLst>
      <p:ext uri="{BB962C8B-B14F-4D97-AF65-F5344CB8AC3E}">
        <p14:creationId xmlns:p14="http://schemas.microsoft.com/office/powerpoint/2010/main" val="14800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26CE93A-362E-014A-AC01-EEFC6A416F7D}" type="datetimeFigureOut">
              <a:rPr lang="en-US"/>
              <a:pPr>
                <a:defRPr/>
              </a:pPr>
              <a:t>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B9ABC5E5-4763-F943-A155-9FA8FC0366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a:defRPr/>
            </a:pPr>
            <a:fld id="{6768C909-F874-4C40-9436-4D380A0DCB10}" type="datetimeFigureOut">
              <a:rPr lang="en-US"/>
              <a:pPr>
                <a:defRPr/>
              </a:pPr>
              <a:t>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a:defRPr/>
            </a:pPr>
            <a:fld id="{B8418A10-ED3B-EC45-9B42-D6F7C1CD7C57}" type="slidenum">
              <a:rPr lang="en-US"/>
              <a:pPr>
                <a:defRPr/>
              </a:pPr>
              <a:t>‹#›</a:t>
            </a:fld>
            <a:endParaRPr lang="en-US"/>
          </a:p>
        </p:txBody>
      </p:sp>
      <p:pic>
        <p:nvPicPr>
          <p:cNvPr id="13319" name="Picture 6" descr="emc_society_logo_black.ai"/>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86400" y="2667000"/>
            <a:ext cx="52990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rhad.Rachidi@epfl.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emcwww.epfl.ch/" TargetMode="Externa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31.png"/><Relationship Id="rId7"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35.emf"/><Relationship Id="rId4" Type="http://schemas.openxmlformats.org/officeDocument/2006/relationships/oleObject" Target="../embeddings/oleObject47.bin"/><Relationship Id="rId9" Type="http://schemas.openxmlformats.org/officeDocument/2006/relationships/image" Target="../media/image37.emf"/></Relationships>
</file>

<file path=ppt/slides/_rels/slide1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36.bin"/><Relationship Id="rId7" Type="http://schemas.openxmlformats.org/officeDocument/2006/relationships/oleObject" Target="../embeddings/oleObject51.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oleObject" Target="../embeddings/oleObject50.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52.bin"/></Relationships>
</file>

<file path=ppt/slides/_rels/slide12.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e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56.bin"/><Relationship Id="rId14" Type="http://schemas.openxmlformats.org/officeDocument/2006/relationships/image" Target="../media/image47.emf"/></Relationships>
</file>

<file path=ppt/slides/_rels/slide13.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oleObject" Target="../embeddings/oleObject60.bin"/><Relationship Id="rId4" Type="http://schemas.openxmlformats.org/officeDocument/2006/relationships/image" Target="../media/image4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oleObject" Target="../embeddings/oleObject63.bin"/><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52.wmf"/><Relationship Id="rId4" Type="http://schemas.openxmlformats.org/officeDocument/2006/relationships/oleObject" Target="../embeddings/oleObject64.bin"/><Relationship Id="rId9" Type="http://schemas.openxmlformats.org/officeDocument/2006/relationships/image" Target="../media/image54.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55.emf"/><Relationship Id="rId7" Type="http://schemas.openxmlformats.org/officeDocument/2006/relationships/image" Target="../media/image57.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58.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62.wmf"/><Relationship Id="rId3" Type="http://schemas.openxmlformats.org/officeDocument/2006/relationships/image" Target="../media/image55.emf"/><Relationship Id="rId7" Type="http://schemas.openxmlformats.org/officeDocument/2006/relationships/image" Target="../media/image61.wmf"/><Relationship Id="rId12" Type="http://schemas.openxmlformats.org/officeDocument/2006/relationships/oleObject" Target="../embeddings/oleObject73.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57.wmf"/><Relationship Id="rId5" Type="http://schemas.openxmlformats.org/officeDocument/2006/relationships/image" Target="../media/image60.wmf"/><Relationship Id="rId15" Type="http://schemas.openxmlformats.org/officeDocument/2006/relationships/image" Target="../media/image63.wmf"/><Relationship Id="rId10" Type="http://schemas.openxmlformats.org/officeDocument/2006/relationships/oleObject" Target="../embeddings/oleObject68.bin"/><Relationship Id="rId4" Type="http://schemas.openxmlformats.org/officeDocument/2006/relationships/oleObject" Target="../embeddings/oleObject71.bin"/><Relationship Id="rId9" Type="http://schemas.openxmlformats.org/officeDocument/2006/relationships/image" Target="../media/image56.wmf"/><Relationship Id="rId14" Type="http://schemas.openxmlformats.org/officeDocument/2006/relationships/oleObject" Target="../embeddings/oleObject74.bin"/></Relationships>
</file>

<file path=ppt/slides/_rels/slide1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oleObject" Target="../embeddings/oleObject76.bin"/><Relationship Id="rId5" Type="http://schemas.openxmlformats.org/officeDocument/2006/relationships/image" Target="../media/image65.wmf"/><Relationship Id="rId4" Type="http://schemas.openxmlformats.org/officeDocument/2006/relationships/oleObject" Target="../embeddings/oleObject75.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wmf"/><Relationship Id="rId4" Type="http://schemas.openxmlformats.org/officeDocument/2006/relationships/oleObject" Target="../embeddings/oleObject77.bin"/></Relationships>
</file>

<file path=ppt/slides/_rels/slide21.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wmf"/><Relationship Id="rId5" Type="http://schemas.openxmlformats.org/officeDocument/2006/relationships/oleObject" Target="../embeddings/oleObject79.bin"/><Relationship Id="rId4" Type="http://schemas.openxmlformats.org/officeDocument/2006/relationships/image" Target="../media/image6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7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6.wmf"/><Relationship Id="rId5" Type="http://schemas.openxmlformats.org/officeDocument/2006/relationships/oleObject" Target="../embeddings/oleObject86.bin"/><Relationship Id="rId4" Type="http://schemas.openxmlformats.org/officeDocument/2006/relationships/image" Target="../media/image75.wmf"/></Relationships>
</file>

<file path=ppt/slides/_rels/slide25.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7.wmf"/><Relationship Id="rId5" Type="http://schemas.openxmlformats.org/officeDocument/2006/relationships/oleObject" Target="../embeddings/oleObject88.bin"/><Relationship Id="rId10" Type="http://schemas.openxmlformats.org/officeDocument/2006/relationships/image" Target="../media/image79.wmf"/><Relationship Id="rId4" Type="http://schemas.openxmlformats.org/officeDocument/2006/relationships/image" Target="../media/image75.wmf"/><Relationship Id="rId9" Type="http://schemas.openxmlformats.org/officeDocument/2006/relationships/oleObject" Target="../embeddings/oleObject9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1.wmf"/><Relationship Id="rId5" Type="http://schemas.openxmlformats.org/officeDocument/2006/relationships/oleObject" Target="../embeddings/oleObject92.bin"/><Relationship Id="rId4" Type="http://schemas.openxmlformats.org/officeDocument/2006/relationships/image" Target="../media/image80.wmf"/></Relationships>
</file>

<file path=ppt/slides/_rels/slide27.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oleObject" Target="../embeddings/oleObject94.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9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7.wmf"/><Relationship Id="rId5" Type="http://schemas.openxmlformats.org/officeDocument/2006/relationships/oleObject" Target="../embeddings/oleObject98.bin"/><Relationship Id="rId4" Type="http://schemas.openxmlformats.org/officeDocument/2006/relationships/image" Target="../media/image86.wmf"/></Relationships>
</file>

<file path=ppt/slides/_rels/slide2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8.bin"/><Relationship Id="rId1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oleObject" Target="../embeddings/oleObject99.bin"/><Relationship Id="rId7" Type="http://schemas.openxmlformats.org/officeDocument/2006/relationships/image" Target="../media/image88.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oleObject" Target="../embeddings/oleObject100.bin"/><Relationship Id="rId4" Type="http://schemas.openxmlformats.org/officeDocument/2006/relationships/image" Target="../media/image90.wmf"/></Relationships>
</file>

<file path=ppt/slides/_rels/slide34.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emf"/><Relationship Id="rId7" Type="http://schemas.openxmlformats.org/officeDocument/2006/relationships/oleObject" Target="../embeddings/oleObject102.bin"/><Relationship Id="rId12" Type="http://schemas.openxmlformats.org/officeDocument/2006/relationships/image" Target="../media/image96.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3.w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95.wmf"/><Relationship Id="rId4" Type="http://schemas.openxmlformats.org/officeDocument/2006/relationships/image" Target="../media/image92.emf"/><Relationship Id="rId9" Type="http://schemas.openxmlformats.org/officeDocument/2006/relationships/oleObject" Target="../embeddings/oleObject103.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97.wmf"/><Relationship Id="rId3" Type="http://schemas.openxmlformats.org/officeDocument/2006/relationships/image" Target="../media/image89.emf"/><Relationship Id="rId7" Type="http://schemas.openxmlformats.org/officeDocument/2006/relationships/image" Target="../media/image91.wmf"/><Relationship Id="rId12" Type="http://schemas.openxmlformats.org/officeDocument/2006/relationships/oleObject" Target="../embeddings/oleObject108.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94.wmf"/><Relationship Id="rId5" Type="http://schemas.openxmlformats.org/officeDocument/2006/relationships/image" Target="../media/image90.wmf"/><Relationship Id="rId15" Type="http://schemas.openxmlformats.org/officeDocument/2006/relationships/image" Target="../media/image98.wmf"/><Relationship Id="rId10" Type="http://schemas.openxmlformats.org/officeDocument/2006/relationships/oleObject" Target="../embeddings/oleObject107.bin"/><Relationship Id="rId4" Type="http://schemas.openxmlformats.org/officeDocument/2006/relationships/oleObject" Target="../embeddings/oleObject99.bin"/><Relationship Id="rId9" Type="http://schemas.openxmlformats.org/officeDocument/2006/relationships/image" Target="../media/image93.wmf"/><Relationship Id="rId14" Type="http://schemas.openxmlformats.org/officeDocument/2006/relationships/oleObject" Target="../embeddings/oleObject10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01.wmf"/><Relationship Id="rId3" Type="http://schemas.openxmlformats.org/officeDocument/2006/relationships/image" Target="../media/image89.emf"/><Relationship Id="rId7" Type="http://schemas.openxmlformats.org/officeDocument/2006/relationships/image" Target="../media/image98.wmf"/><Relationship Id="rId12" Type="http://schemas.openxmlformats.org/officeDocument/2006/relationships/oleObject" Target="../embeddings/oleObject113.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oleObject" Target="../embeddings/oleObject110.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10" Type="http://schemas.openxmlformats.org/officeDocument/2006/relationships/oleObject" Target="../embeddings/oleObject112.bin"/><Relationship Id="rId4" Type="http://schemas.openxmlformats.org/officeDocument/2006/relationships/oleObject" Target="../embeddings/oleObject108.bin"/><Relationship Id="rId9" Type="http://schemas.openxmlformats.org/officeDocument/2006/relationships/image" Target="../media/image99.wmf"/><Relationship Id="rId14" Type="http://schemas.openxmlformats.org/officeDocument/2006/relationships/oleObject" Target="../embeddings/oleObject11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image" Target="../media/image89.emf"/><Relationship Id="rId7" Type="http://schemas.openxmlformats.org/officeDocument/2006/relationships/image" Target="../media/image102.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oleObject" Target="../embeddings/oleObject115.bin"/><Relationship Id="rId11" Type="http://schemas.openxmlformats.org/officeDocument/2006/relationships/image" Target="../media/image104.wmf"/><Relationship Id="rId5" Type="http://schemas.openxmlformats.org/officeDocument/2006/relationships/image" Target="../media/image101.wmf"/><Relationship Id="rId10" Type="http://schemas.openxmlformats.org/officeDocument/2006/relationships/oleObject" Target="../embeddings/oleObject117.bin"/><Relationship Id="rId4" Type="http://schemas.openxmlformats.org/officeDocument/2006/relationships/oleObject" Target="../embeddings/oleObject113.bin"/><Relationship Id="rId9" Type="http://schemas.openxmlformats.org/officeDocument/2006/relationships/image" Target="../media/image103.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05.wmf"/><Relationship Id="rId18" Type="http://schemas.openxmlformats.org/officeDocument/2006/relationships/oleObject" Target="../embeddings/oleObject121.bin"/><Relationship Id="rId3" Type="http://schemas.openxmlformats.org/officeDocument/2006/relationships/image" Target="../media/image89.emf"/><Relationship Id="rId7" Type="http://schemas.openxmlformats.org/officeDocument/2006/relationships/image" Target="../media/image102.wmf"/><Relationship Id="rId12" Type="http://schemas.openxmlformats.org/officeDocument/2006/relationships/oleObject" Target="../embeddings/oleObject118.bin"/><Relationship Id="rId17" Type="http://schemas.openxmlformats.org/officeDocument/2006/relationships/image" Target="../media/image107.wmf"/><Relationship Id="rId2" Type="http://schemas.openxmlformats.org/officeDocument/2006/relationships/notesSlide" Target="../notesSlides/notesSlide38.xml"/><Relationship Id="rId16" Type="http://schemas.openxmlformats.org/officeDocument/2006/relationships/oleObject" Target="../embeddings/oleObject120.bin"/><Relationship Id="rId1" Type="http://schemas.openxmlformats.org/officeDocument/2006/relationships/slideLayout" Target="../slideLayouts/slideLayout2.xml"/><Relationship Id="rId6" Type="http://schemas.openxmlformats.org/officeDocument/2006/relationships/oleObject" Target="../embeddings/oleObject115.bin"/><Relationship Id="rId11" Type="http://schemas.openxmlformats.org/officeDocument/2006/relationships/image" Target="../media/image100.wmf"/><Relationship Id="rId5" Type="http://schemas.openxmlformats.org/officeDocument/2006/relationships/image" Target="../media/image101.wmf"/><Relationship Id="rId15" Type="http://schemas.openxmlformats.org/officeDocument/2006/relationships/image" Target="../media/image106.wmf"/><Relationship Id="rId10" Type="http://schemas.openxmlformats.org/officeDocument/2006/relationships/oleObject" Target="../embeddings/oleObject112.bin"/><Relationship Id="rId19" Type="http://schemas.openxmlformats.org/officeDocument/2006/relationships/image" Target="../media/image108.wmf"/><Relationship Id="rId4" Type="http://schemas.openxmlformats.org/officeDocument/2006/relationships/oleObject" Target="../embeddings/oleObject113.bin"/><Relationship Id="rId9" Type="http://schemas.openxmlformats.org/officeDocument/2006/relationships/image" Target="../media/image99.wmf"/><Relationship Id="rId14" Type="http://schemas.openxmlformats.org/officeDocument/2006/relationships/oleObject" Target="../embeddings/oleObject119.bin"/></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10.emf"/><Relationship Id="rId4" Type="http://schemas.openxmlformats.org/officeDocument/2006/relationships/oleObject" Target="../embeddings/oleObject122.bin"/></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14.bin"/></Relationships>
</file>

<file path=ppt/slides/_rels/slide4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9.png"/><Relationship Id="rId7" Type="http://schemas.openxmlformats.org/officeDocument/2006/relationships/image" Target="../media/image112.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oleObject" Target="../embeddings/oleObject124.bin"/><Relationship Id="rId5" Type="http://schemas.openxmlformats.org/officeDocument/2006/relationships/image" Target="../media/image111.emf"/><Relationship Id="rId4" Type="http://schemas.openxmlformats.org/officeDocument/2006/relationships/oleObject" Target="../embeddings/oleObject123.bin"/></Relationships>
</file>

<file path=ppt/slides/_rels/slide41.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129.bin"/><Relationship Id="rId3" Type="http://schemas.openxmlformats.org/officeDocument/2006/relationships/image" Target="../media/image30.png"/><Relationship Id="rId7" Type="http://schemas.openxmlformats.org/officeDocument/2006/relationships/oleObject" Target="../embeddings/oleObject126.bin"/><Relationship Id="rId12" Type="http://schemas.openxmlformats.org/officeDocument/2006/relationships/image" Target="../media/image116.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4.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15.emf"/><Relationship Id="rId4" Type="http://schemas.openxmlformats.org/officeDocument/2006/relationships/image" Target="../media/image31.png"/><Relationship Id="rId9" Type="http://schemas.openxmlformats.org/officeDocument/2006/relationships/oleObject" Target="../embeddings/oleObject127.bin"/><Relationship Id="rId14" Type="http://schemas.openxmlformats.org/officeDocument/2006/relationships/image" Target="../media/image117.emf"/></Relationships>
</file>

<file path=ppt/slides/_rels/slide42.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9.emf"/></Relationships>
</file>

<file path=ppt/slides/_rels/slide43.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2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1.emf"/><Relationship Id="rId11" Type="http://schemas.openxmlformats.org/officeDocument/2006/relationships/image" Target="../media/image124.png"/><Relationship Id="rId5" Type="http://schemas.openxmlformats.org/officeDocument/2006/relationships/oleObject" Target="../embeddings/oleObject131.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33.bin"/></Relationships>
</file>

<file path=ppt/slides/_rels/slide4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20.emf"/><Relationship Id="rId26" Type="http://schemas.openxmlformats.org/officeDocument/2006/relationships/image" Target="../media/image24.emf"/><Relationship Id="rId21" Type="http://schemas.openxmlformats.org/officeDocument/2006/relationships/oleObject" Target="../embeddings/oleObject35.bin"/><Relationship Id="rId34" Type="http://schemas.openxmlformats.org/officeDocument/2006/relationships/oleObject" Target="../embeddings/oleObject42.bin"/><Relationship Id="rId7" Type="http://schemas.openxmlformats.org/officeDocument/2006/relationships/oleObject" Target="../embeddings/oleObject28.bin"/><Relationship Id="rId12" Type="http://schemas.openxmlformats.org/officeDocument/2006/relationships/image" Target="../media/image17.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image" Target="../media/image27.emf"/><Relationship Id="rId2" Type="http://schemas.openxmlformats.org/officeDocument/2006/relationships/notesSlide" Target="../notesSlides/notesSlide7.xml"/><Relationship Id="rId16" Type="http://schemas.openxmlformats.org/officeDocument/2006/relationships/image" Target="../media/image19.emf"/><Relationship Id="rId20" Type="http://schemas.openxmlformats.org/officeDocument/2006/relationships/image" Target="../media/image21.emf"/><Relationship Id="rId29"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oleObject" Target="../embeddings/oleObject30.bin"/><Relationship Id="rId24" Type="http://schemas.openxmlformats.org/officeDocument/2006/relationships/image" Target="../media/image23.wmf"/><Relationship Id="rId32" Type="http://schemas.openxmlformats.org/officeDocument/2006/relationships/oleObject" Target="../embeddings/oleObject41.bin"/><Relationship Id="rId37" Type="http://schemas.openxmlformats.org/officeDocument/2006/relationships/image" Target="../media/image29.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25.emf"/><Relationship Id="rId36" Type="http://schemas.openxmlformats.org/officeDocument/2006/relationships/oleObject" Target="../embeddings/oleObject43.bin"/><Relationship Id="rId10" Type="http://schemas.openxmlformats.org/officeDocument/2006/relationships/image" Target="../media/image16.emf"/><Relationship Id="rId19" Type="http://schemas.openxmlformats.org/officeDocument/2006/relationships/oleObject" Target="../embeddings/oleObject34.bin"/><Relationship Id="rId31" Type="http://schemas.openxmlformats.org/officeDocument/2006/relationships/image" Target="../media/image26.emf"/><Relationship Id="rId4" Type="http://schemas.openxmlformats.org/officeDocument/2006/relationships/image" Target="../media/image13.emf"/><Relationship Id="rId9" Type="http://schemas.openxmlformats.org/officeDocument/2006/relationships/oleObject" Target="../embeddings/oleObject29.bin"/><Relationship Id="rId14" Type="http://schemas.openxmlformats.org/officeDocument/2006/relationships/image" Target="../media/image18.emf"/><Relationship Id="rId22" Type="http://schemas.openxmlformats.org/officeDocument/2006/relationships/image" Target="../media/image22.emf"/><Relationship Id="rId27" Type="http://schemas.openxmlformats.org/officeDocument/2006/relationships/oleObject" Target="../embeddings/oleObject38.bin"/><Relationship Id="rId30" Type="http://schemas.openxmlformats.org/officeDocument/2006/relationships/oleObject" Target="../embeddings/oleObject40.bin"/><Relationship Id="rId35" Type="http://schemas.openxmlformats.org/officeDocument/2006/relationships/image" Target="../media/image28.emf"/><Relationship Id="rId8" Type="http://schemas.openxmlformats.org/officeDocument/2006/relationships/image" Target="../media/image15.emf"/><Relationship Id="rId3"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31.png"/><Relationship Id="rId7"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32.emf"/><Relationship Id="rId4" Type="http://schemas.openxmlformats.org/officeDocument/2006/relationships/oleObject" Target="../embeddings/oleObject44.bin"/><Relationship Id="rId9"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760413" y="1447800"/>
            <a:ext cx="75565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a:r>
              <a:rPr lang="en-US" sz="3200" dirty="0">
                <a:latin typeface="Calibri" charset="0"/>
              </a:rPr>
              <a:t>Electromagnetic Crosstalk: Inductive and Capacitive Coupling</a:t>
            </a:r>
            <a:endParaRPr lang="en-GB" b="1" dirty="0">
              <a:solidFill>
                <a:srgbClr val="000000"/>
              </a:solidFill>
            </a:endParaRPr>
          </a:p>
        </p:txBody>
      </p:sp>
      <p:sp>
        <p:nvSpPr>
          <p:cNvPr id="4" name="Rectangle 12"/>
          <p:cNvSpPr>
            <a:spLocks noChangeArrowheads="1"/>
          </p:cNvSpPr>
          <p:nvPr/>
        </p:nvSpPr>
        <p:spPr bwMode="auto">
          <a:xfrm>
            <a:off x="0" y="2492375"/>
            <a:ext cx="91440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fr-CH" sz="1600" dirty="0">
              <a:cs typeface="Calibri" charset="0"/>
            </a:endParaRPr>
          </a:p>
          <a:p>
            <a:pPr algn="ctr"/>
            <a:r>
              <a:rPr lang="fr-CH" sz="1600" b="1" dirty="0">
                <a:cs typeface="Calibri" charset="0"/>
              </a:rPr>
              <a:t>Farhad Rachidi</a:t>
            </a:r>
          </a:p>
          <a:p>
            <a:pPr algn="ctr"/>
            <a:r>
              <a:rPr lang="en-US" sz="1600" dirty="0">
                <a:cs typeface="Calibri" charset="0"/>
              </a:rPr>
              <a:t>Swiss Federal Institute of Technology (EPFL</a:t>
            </a:r>
            <a:r>
              <a:rPr lang="fr-CH" sz="1600" dirty="0">
                <a:cs typeface="Calibri" charset="0"/>
              </a:rPr>
              <a:t>)</a:t>
            </a:r>
          </a:p>
          <a:p>
            <a:pPr algn="ctr"/>
            <a:r>
              <a:rPr lang="fr-CH" sz="1600" dirty="0">
                <a:cs typeface="Calibri" charset="0"/>
              </a:rPr>
              <a:t>EMC Laboratory</a:t>
            </a:r>
          </a:p>
          <a:p>
            <a:pPr algn="ctr"/>
            <a:r>
              <a:rPr lang="en-US" sz="1600" dirty="0">
                <a:cs typeface="Calibri" charset="0"/>
                <a:hlinkClick r:id="rId3"/>
              </a:rPr>
              <a:t>Farhad.Rachidi@epfl.ch</a:t>
            </a:r>
            <a:r>
              <a:rPr lang="en-US" sz="1600" dirty="0">
                <a:cs typeface="Calibri" charset="0"/>
              </a:rPr>
              <a:t> </a:t>
            </a:r>
          </a:p>
          <a:p>
            <a:pPr algn="ctr"/>
            <a:r>
              <a:rPr lang="en-US" sz="1600" dirty="0">
                <a:cs typeface="Calibri" charset="0"/>
                <a:hlinkClick r:id="rId4"/>
              </a:rPr>
              <a:t>http://emc.epfl.ch</a:t>
            </a:r>
            <a:r>
              <a:rPr lang="en-US" sz="1600" dirty="0">
                <a:cs typeface="Calibri" charset="0"/>
              </a:rPr>
              <a:t> </a:t>
            </a:r>
          </a:p>
          <a:p>
            <a:pPr algn="ctr"/>
            <a:endParaRPr lang="en-US" sz="1600" dirty="0">
              <a:cs typeface="Calibri" charset="0"/>
            </a:endParaRPr>
          </a:p>
        </p:txBody>
      </p:sp>
      <p:pic>
        <p:nvPicPr>
          <p:cNvPr id="2" name="Picture 1">
            <a:extLst>
              <a:ext uri="{FF2B5EF4-FFF2-40B4-BE49-F238E27FC236}">
                <a16:creationId xmlns:a16="http://schemas.microsoft.com/office/drawing/2014/main" id="{5AF472B7-8001-C6AB-5762-584E828D5AE1}"/>
              </a:ext>
            </a:extLst>
          </p:cNvPr>
          <p:cNvPicPr>
            <a:picLocks noChangeAspect="1"/>
          </p:cNvPicPr>
          <p:nvPr/>
        </p:nvPicPr>
        <p:blipFill>
          <a:blip r:embed="rId5"/>
          <a:stretch>
            <a:fillRect/>
          </a:stretch>
        </p:blipFill>
        <p:spPr>
          <a:xfrm>
            <a:off x="3495777" y="4295775"/>
            <a:ext cx="2152445" cy="1803400"/>
          </a:xfrm>
          <a:prstGeom prst="rect">
            <a:avLst/>
          </a:prstGeom>
        </p:spPr>
      </p:pic>
    </p:spTree>
    <p:extLst>
      <p:ext uri="{BB962C8B-B14F-4D97-AF65-F5344CB8AC3E}">
        <p14:creationId xmlns:p14="http://schemas.microsoft.com/office/powerpoint/2010/main" val="326951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Frequency-Domain Inductive-Capacitive Model</a:t>
            </a:r>
          </a:p>
        </p:txBody>
      </p:sp>
      <p:sp>
        <p:nvSpPr>
          <p:cNvPr id="165890" name="TextBox 2"/>
          <p:cNvSpPr txBox="1">
            <a:spLocks noChangeArrowheads="1"/>
          </p:cNvSpPr>
          <p:nvPr/>
        </p:nvSpPr>
        <p:spPr bwMode="auto">
          <a:xfrm>
            <a:off x="665163" y="990600"/>
            <a:ext cx="8458200"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endParaRPr lang="en-US" sz="1800"/>
          </a:p>
          <a:p>
            <a:pPr eaLnBrk="1" hangingPunct="1">
              <a:buFont typeface="Arial" charset="0"/>
              <a:buChar char="•"/>
            </a:pPr>
            <a:r>
              <a:rPr lang="en-US" sz="1800"/>
              <a:t>Current and voltage of the generator circuit (weak coupling approximation, electrically-short line):  </a:t>
            </a:r>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r>
              <a:rPr lang="en-US" sz="1800"/>
              <a:t>Near-end and far-end crosstalk voltages:</a:t>
            </a:r>
          </a:p>
        </p:txBody>
      </p:sp>
      <p:pic>
        <p:nvPicPr>
          <p:cNvPr id="1658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4495800" cy="144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7008813" y="3921125"/>
            <a:ext cx="133350" cy="1270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7005638" y="4572000"/>
            <a:ext cx="133350" cy="1270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65894" name="Object 7"/>
          <p:cNvGraphicFramePr>
            <a:graphicFrameLocks noChangeAspect="1"/>
          </p:cNvGraphicFramePr>
          <p:nvPr/>
        </p:nvGraphicFramePr>
        <p:xfrm>
          <a:off x="1447800" y="1905000"/>
          <a:ext cx="1252538" cy="1185863"/>
        </p:xfrm>
        <a:graphic>
          <a:graphicData uri="http://schemas.openxmlformats.org/presentationml/2006/ole">
            <mc:AlternateContent xmlns:mc="http://schemas.openxmlformats.org/markup-compatibility/2006">
              <mc:Choice xmlns:v="urn:schemas-microsoft-com:vml" Requires="v">
                <p:oleObj name="Equation" r:id="rId4" imgW="1117600" imgH="1066800" progId="Equation.DSMT4">
                  <p:embed/>
                </p:oleObj>
              </mc:Choice>
              <mc:Fallback>
                <p:oleObj name="Equation" r:id="rId4" imgW="1117600" imgH="10668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05000"/>
                        <a:ext cx="1252538" cy="118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5895" name="Object 7"/>
          <p:cNvGraphicFramePr>
            <a:graphicFrameLocks noChangeAspect="1"/>
          </p:cNvGraphicFramePr>
          <p:nvPr/>
        </p:nvGraphicFramePr>
        <p:xfrm>
          <a:off x="1130300" y="4105275"/>
          <a:ext cx="3471863" cy="608013"/>
        </p:xfrm>
        <a:graphic>
          <a:graphicData uri="http://schemas.openxmlformats.org/presentationml/2006/ole">
            <mc:AlternateContent xmlns:mc="http://schemas.openxmlformats.org/markup-compatibility/2006">
              <mc:Choice xmlns:v="urn:schemas-microsoft-com:vml" Requires="v">
                <p:oleObj name="Equation" r:id="rId6" imgW="3098800" imgH="546100" progId="Equation.3">
                  <p:embed/>
                </p:oleObj>
              </mc:Choice>
              <mc:Fallback>
                <p:oleObj name="Equation" r:id="rId6" imgW="3098800" imgH="5461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4105275"/>
                        <a:ext cx="3471863"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5896" name="Object 7"/>
          <p:cNvGraphicFramePr>
            <a:graphicFrameLocks noChangeAspect="1"/>
          </p:cNvGraphicFramePr>
          <p:nvPr/>
        </p:nvGraphicFramePr>
        <p:xfrm>
          <a:off x="1122363" y="5491163"/>
          <a:ext cx="3641725" cy="579437"/>
        </p:xfrm>
        <a:graphic>
          <a:graphicData uri="http://schemas.openxmlformats.org/presentationml/2006/ole">
            <mc:AlternateContent xmlns:mc="http://schemas.openxmlformats.org/markup-compatibility/2006">
              <mc:Choice xmlns:v="urn:schemas-microsoft-com:vml" Requires="v">
                <p:oleObj name="Equation" r:id="rId8" imgW="3251200" imgH="520700" progId="Equation.DSMT4">
                  <p:embed/>
                </p:oleObj>
              </mc:Choice>
              <mc:Fallback>
                <p:oleObj name="Equation" r:id="rId8" imgW="3251200" imgH="5207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363" y="5491163"/>
                        <a:ext cx="36417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8"/>
          <p:cNvSpPr txBox="1">
            <a:spLocks noChangeArrowheads="1"/>
          </p:cNvSpPr>
          <p:nvPr/>
        </p:nvSpPr>
        <p:spPr bwMode="auto">
          <a:xfrm>
            <a:off x="5562600" y="5410200"/>
            <a:ext cx="2971800" cy="9239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Substituting the expressions for the current and voltage in the generator circuit gives the final results for the crosstalk voltages (see next </a:t>
            </a:r>
            <a:r>
              <a:rPr lang="en-US" sz="1400" dirty="0" err="1">
                <a:solidFill>
                  <a:srgbClr val="FF0000"/>
                </a:solidFill>
                <a:latin typeface="+mj-lt"/>
              </a:rPr>
              <a:t>vugraph</a:t>
            </a:r>
            <a:r>
              <a:rPr lang="en-US" sz="1400" dirty="0">
                <a:solidFill>
                  <a:srgbClr val="FF0000"/>
                </a:solidFill>
                <a:latin typeface="+mj-lt"/>
              </a:rPr>
              <a:t>)</a:t>
            </a:r>
            <a:br>
              <a:rPr lang="en-US" sz="1400" dirty="0">
                <a:solidFill>
                  <a:srgbClr val="FF0000"/>
                </a:solidFill>
                <a:latin typeface="+mj-lt"/>
              </a:rPr>
            </a:b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Frequency-Domain Inductive-Capacitive Model</a:t>
            </a:r>
          </a:p>
        </p:txBody>
      </p:sp>
      <p:sp>
        <p:nvSpPr>
          <p:cNvPr id="46" name="TextBox 2"/>
          <p:cNvSpPr txBox="1">
            <a:spLocks noChangeArrowheads="1"/>
          </p:cNvSpPr>
          <p:nvPr/>
        </p:nvSpPr>
        <p:spPr bwMode="auto">
          <a:xfrm>
            <a:off x="665163" y="990600"/>
            <a:ext cx="845820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endParaRPr lang="en-US" sz="1800"/>
          </a:p>
          <a:p>
            <a:pPr eaLnBrk="1" hangingPunct="1">
              <a:buFont typeface="Arial" charset="0"/>
              <a:buChar char="•"/>
            </a:pPr>
            <a:r>
              <a:rPr lang="en-US" sz="1800"/>
              <a:t>Final expressions for near-end and far-end crosstalk voltages:</a:t>
            </a:r>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r>
              <a:rPr lang="en-US" sz="1800"/>
              <a:t>The crosstalk can be viewed as a transfer function between the source voltage (input) and the crosstalk voltages (output):</a:t>
            </a:r>
          </a:p>
        </p:txBody>
      </p:sp>
      <p:graphicFrame>
        <p:nvGraphicFramePr>
          <p:cNvPr id="167939" name="Object 7"/>
          <p:cNvGraphicFramePr>
            <a:graphicFrameLocks noChangeAspect="1"/>
          </p:cNvGraphicFramePr>
          <p:nvPr/>
        </p:nvGraphicFramePr>
        <p:xfrm>
          <a:off x="990600" y="1828800"/>
          <a:ext cx="4838700" cy="579438"/>
        </p:xfrm>
        <a:graphic>
          <a:graphicData uri="http://schemas.openxmlformats.org/presentationml/2006/ole">
            <mc:AlternateContent xmlns:mc="http://schemas.openxmlformats.org/markup-compatibility/2006">
              <mc:Choice xmlns:v="urn:schemas-microsoft-com:vml" Requires="v">
                <p:oleObj name="Equation" r:id="rId3" imgW="4318000" imgH="520700" progId="Equation.DSMT4">
                  <p:embed/>
                </p:oleObj>
              </mc:Choice>
              <mc:Fallback>
                <p:oleObj name="Equation" r:id="rId3" imgW="4318000" imgH="5207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4838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7940" name="Object 7"/>
          <p:cNvGraphicFramePr>
            <a:graphicFrameLocks noChangeAspect="1"/>
          </p:cNvGraphicFramePr>
          <p:nvPr/>
        </p:nvGraphicFramePr>
        <p:xfrm>
          <a:off x="990600" y="2590800"/>
          <a:ext cx="4906963" cy="608013"/>
        </p:xfrm>
        <a:graphic>
          <a:graphicData uri="http://schemas.openxmlformats.org/presentationml/2006/ole">
            <mc:AlternateContent xmlns:mc="http://schemas.openxmlformats.org/markup-compatibility/2006">
              <mc:Choice xmlns:v="urn:schemas-microsoft-com:vml" Requires="v">
                <p:oleObj name="Equation" r:id="rId5" imgW="4381500" imgH="546100" progId="Equation.3">
                  <p:embed/>
                </p:oleObj>
              </mc:Choice>
              <mc:Fallback>
                <p:oleObj name="Equation" r:id="rId5" imgW="4381500" imgH="546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90800"/>
                        <a:ext cx="4906963"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70707973"/>
              </p:ext>
            </p:extLst>
          </p:nvPr>
        </p:nvGraphicFramePr>
        <p:xfrm>
          <a:off x="1136650" y="4267200"/>
          <a:ext cx="4470400" cy="635000"/>
        </p:xfrm>
        <a:graphic>
          <a:graphicData uri="http://schemas.openxmlformats.org/presentationml/2006/ole">
            <mc:AlternateContent xmlns:mc="http://schemas.openxmlformats.org/markup-compatibility/2006">
              <mc:Choice xmlns:v="urn:schemas-microsoft-com:vml" Requires="v">
                <p:oleObj name="Equation" r:id="rId7" imgW="3987800" imgH="571500" progId="Equation.DSMT4">
                  <p:embed/>
                </p:oleObj>
              </mc:Choice>
              <mc:Fallback>
                <p:oleObj name="Equation" r:id="rId7" imgW="3987800" imgH="571500" progId="Equation.DSMT4">
                  <p:embed/>
                  <p:pic>
                    <p:nvPicPr>
                      <p:cNvPr id="0" name="Object 7"/>
                      <p:cNvPicPr>
                        <a:picLocks noChangeAspect="1" noChangeArrowheads="1"/>
                      </p:cNvPicPr>
                      <p:nvPr/>
                    </p:nvPicPr>
                    <p:blipFill>
                      <a:blip r:embed="rId8"/>
                      <a:srcRect/>
                      <a:stretch>
                        <a:fillRect/>
                      </a:stretch>
                    </p:blipFill>
                    <p:spPr bwMode="auto">
                      <a:xfrm>
                        <a:off x="1136650" y="4267200"/>
                        <a:ext cx="44704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831227178"/>
              </p:ext>
            </p:extLst>
          </p:nvPr>
        </p:nvGraphicFramePr>
        <p:xfrm>
          <a:off x="1187450" y="5105400"/>
          <a:ext cx="4554538" cy="635000"/>
        </p:xfrm>
        <a:graphic>
          <a:graphicData uri="http://schemas.openxmlformats.org/presentationml/2006/ole">
            <mc:AlternateContent xmlns:mc="http://schemas.openxmlformats.org/markup-compatibility/2006">
              <mc:Choice xmlns:v="urn:schemas-microsoft-com:vml" Requires="v">
                <p:oleObj name="Equation" r:id="rId9" imgW="4064000" imgH="571500" progId="Equation.3">
                  <p:embed/>
                </p:oleObj>
              </mc:Choice>
              <mc:Fallback>
                <p:oleObj name="Equation" r:id="rId9" imgW="4064000" imgH="571500" progId="Equation.3">
                  <p:embed/>
                  <p:pic>
                    <p:nvPicPr>
                      <p:cNvPr id="0" name="Object 7"/>
                      <p:cNvPicPr>
                        <a:picLocks noChangeAspect="1" noChangeArrowheads="1"/>
                      </p:cNvPicPr>
                      <p:nvPr/>
                    </p:nvPicPr>
                    <p:blipFill>
                      <a:blip r:embed="rId10"/>
                      <a:srcRect/>
                      <a:stretch>
                        <a:fillRect/>
                      </a:stretch>
                    </p:blipFill>
                    <p:spPr bwMode="auto">
                      <a:xfrm>
                        <a:off x="1187450" y="5105400"/>
                        <a:ext cx="4554538"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 Box 8"/>
          <p:cNvSpPr txBox="1">
            <a:spLocks noChangeArrowheads="1"/>
          </p:cNvSpPr>
          <p:nvPr/>
        </p:nvSpPr>
        <p:spPr bwMode="auto">
          <a:xfrm>
            <a:off x="1295400" y="6019800"/>
            <a:ext cx="6400800" cy="30797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Question: which of the two terms (capacitive and inductive) dominates the coupling?</a:t>
            </a:r>
          </a:p>
          <a:p>
            <a:pPr algn="just">
              <a:spcBef>
                <a:spcPct val="50000"/>
              </a:spcBef>
              <a:defRPr/>
            </a:pP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9" end="9"/>
                                            </p:txEl>
                                          </p:spTgt>
                                        </p:tgtEl>
                                        <p:attrNameLst>
                                          <p:attrName>style.visibility</p:attrName>
                                        </p:attrNameLst>
                                      </p:cBhvr>
                                      <p:to>
                                        <p:strVal val="visible"/>
                                      </p:to>
                                    </p:set>
                                    <p:animEffect transition="in" filter="fade">
                                      <p:cBhvr>
                                        <p:cTn id="7" dur="500"/>
                                        <p:tgtEl>
                                          <p:spTgt spid="46">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Frequency-Domain Inductive-Capacitive Model</a:t>
            </a:r>
          </a:p>
        </p:txBody>
      </p:sp>
      <p:sp>
        <p:nvSpPr>
          <p:cNvPr id="46" name="TextBox 2"/>
          <p:cNvSpPr txBox="1">
            <a:spLocks noChangeArrowheads="1"/>
          </p:cNvSpPr>
          <p:nvPr/>
        </p:nvSpPr>
        <p:spPr bwMode="auto">
          <a:xfrm>
            <a:off x="665163" y="9906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indent="0" eaLnBrk="1" hangingPunct="1">
              <a:defRPr/>
            </a:pPr>
            <a:endParaRPr lang="en-US" sz="1800" dirty="0"/>
          </a:p>
          <a:p>
            <a:pPr marL="285750" indent="-285750" eaLnBrk="1" hangingPunct="1">
              <a:buFont typeface="Arial"/>
              <a:buChar char="•"/>
              <a:defRPr/>
            </a:pPr>
            <a:r>
              <a:rPr lang="en-US" sz="1800" dirty="0"/>
              <a:t>Inductive coupling dominates when</a:t>
            </a:r>
          </a:p>
          <a:p>
            <a:pPr marL="285750" indent="-285750" eaLnBrk="1" hangingPunct="1">
              <a:buFont typeface="Arial"/>
              <a:buChar char="•"/>
              <a:defRPr/>
            </a:pPr>
            <a:endParaRPr lang="en-US" sz="1800" dirty="0"/>
          </a:p>
          <a:p>
            <a:pPr eaLnBrk="1" hangingPunct="1">
              <a:defRPr/>
            </a:pPr>
            <a:r>
              <a:rPr lang="en-US" sz="1800" dirty="0"/>
              <a:t>                                                          and</a:t>
            </a:r>
          </a:p>
          <a:p>
            <a:pPr eaLnBrk="1" hangingPunct="1">
              <a:defRPr/>
            </a:pPr>
            <a:endParaRPr lang="en-US" sz="1800" dirty="0"/>
          </a:p>
          <a:p>
            <a:pPr eaLnBrk="1" hangingPunct="1">
              <a:defRPr/>
            </a:pPr>
            <a:endParaRPr lang="en-US" sz="1800" dirty="0"/>
          </a:p>
          <a:p>
            <a:pPr marL="285750" indent="-285750" eaLnBrk="1" hangingPunct="1">
              <a:buFont typeface="Arial"/>
              <a:buChar char="•"/>
              <a:defRPr/>
            </a:pPr>
            <a:r>
              <a:rPr lang="en-US" sz="1800" dirty="0"/>
              <a:t>where the </a:t>
            </a:r>
            <a:r>
              <a:rPr lang="en-US" sz="1800" i="1" dirty="0"/>
              <a:t>characteristic impedances of each circuit in the presence of the other circuit</a:t>
            </a:r>
            <a:r>
              <a:rPr lang="en-US" sz="1800" dirty="0"/>
              <a:t> are defined by</a:t>
            </a:r>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eaLnBrk="1" hangingPunct="1">
              <a:defRPr/>
            </a:pPr>
            <a:endParaRPr lang="en-US" sz="1800" dirty="0"/>
          </a:p>
          <a:p>
            <a:pPr marL="285750" indent="-285750" eaLnBrk="1" hangingPunct="1">
              <a:buFont typeface="Arial"/>
              <a:buChar char="•"/>
              <a:defRPr/>
            </a:pPr>
            <a:r>
              <a:rPr lang="en-US" sz="1800" dirty="0"/>
              <a:t>Capacitive coupling dominates when</a:t>
            </a:r>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eaLnBrk="1" hangingPunct="1">
              <a:defRPr/>
            </a:pPr>
            <a:r>
              <a:rPr lang="en-US" sz="1800" dirty="0"/>
              <a:t>                                                       and </a:t>
            </a:r>
          </a:p>
        </p:txBody>
      </p:sp>
      <p:graphicFrame>
        <p:nvGraphicFramePr>
          <p:cNvPr id="169987" name="Object 7"/>
          <p:cNvGraphicFramePr>
            <a:graphicFrameLocks noChangeAspect="1"/>
          </p:cNvGraphicFramePr>
          <p:nvPr/>
        </p:nvGraphicFramePr>
        <p:xfrm>
          <a:off x="1295400" y="1752600"/>
          <a:ext cx="1792288" cy="606425"/>
        </p:xfrm>
        <a:graphic>
          <a:graphicData uri="http://schemas.openxmlformats.org/presentationml/2006/ole">
            <mc:AlternateContent xmlns:mc="http://schemas.openxmlformats.org/markup-compatibility/2006">
              <mc:Choice xmlns:v="urn:schemas-microsoft-com:vml" Requires="v">
                <p:oleObj name="Equation" r:id="rId3" imgW="1600200" imgH="546100" progId="Equation.3">
                  <p:embed/>
                </p:oleObj>
              </mc:Choice>
              <mc:Fallback>
                <p:oleObj name="Equation" r:id="rId3" imgW="1600200" imgH="5461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52600"/>
                        <a:ext cx="1792288"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9988" name="Object 7"/>
          <p:cNvGraphicFramePr>
            <a:graphicFrameLocks noChangeAspect="1"/>
          </p:cNvGraphicFramePr>
          <p:nvPr/>
        </p:nvGraphicFramePr>
        <p:xfrm>
          <a:off x="4724400" y="1752600"/>
          <a:ext cx="1806575" cy="577850"/>
        </p:xfrm>
        <a:graphic>
          <a:graphicData uri="http://schemas.openxmlformats.org/presentationml/2006/ole">
            <mc:AlternateContent xmlns:mc="http://schemas.openxmlformats.org/markup-compatibility/2006">
              <mc:Choice xmlns:v="urn:schemas-microsoft-com:vml" Requires="v">
                <p:oleObj name="Equation" r:id="rId5" imgW="1612900" imgH="520700" progId="Equation.DSMT4">
                  <p:embed/>
                </p:oleObj>
              </mc:Choice>
              <mc:Fallback>
                <p:oleObj name="Equation" r:id="rId5" imgW="1612900" imgH="520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752600"/>
                        <a:ext cx="1806575"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9989" name="Object 7"/>
          <p:cNvGraphicFramePr>
            <a:graphicFrameLocks noChangeAspect="1"/>
          </p:cNvGraphicFramePr>
          <p:nvPr/>
        </p:nvGraphicFramePr>
        <p:xfrm>
          <a:off x="1447800" y="3505200"/>
          <a:ext cx="1250950" cy="650875"/>
        </p:xfrm>
        <a:graphic>
          <a:graphicData uri="http://schemas.openxmlformats.org/presentationml/2006/ole">
            <mc:AlternateContent xmlns:mc="http://schemas.openxmlformats.org/markup-compatibility/2006">
              <mc:Choice xmlns:v="urn:schemas-microsoft-com:vml" Requires="v">
                <p:oleObj name="Equation" r:id="rId7" imgW="1117600" imgH="584200" progId="Equation.DSMT4">
                  <p:embed/>
                </p:oleObj>
              </mc:Choice>
              <mc:Fallback>
                <p:oleObj name="Equation" r:id="rId7" imgW="1117600" imgH="5842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505200"/>
                        <a:ext cx="125095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9990" name="Object 7"/>
          <p:cNvGraphicFramePr>
            <a:graphicFrameLocks noChangeAspect="1"/>
          </p:cNvGraphicFramePr>
          <p:nvPr/>
        </p:nvGraphicFramePr>
        <p:xfrm>
          <a:off x="3505200" y="3429000"/>
          <a:ext cx="1223963" cy="665163"/>
        </p:xfrm>
        <a:graphic>
          <a:graphicData uri="http://schemas.openxmlformats.org/presentationml/2006/ole">
            <mc:AlternateContent xmlns:mc="http://schemas.openxmlformats.org/markup-compatibility/2006">
              <mc:Choice xmlns:v="urn:schemas-microsoft-com:vml" Requires="v">
                <p:oleObj name="Equation" r:id="rId9" imgW="1092200" imgH="596900" progId="Equation.3">
                  <p:embed/>
                </p:oleObj>
              </mc:Choice>
              <mc:Fallback>
                <p:oleObj name="Equation" r:id="rId9" imgW="1092200" imgH="5969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3429000"/>
                        <a:ext cx="1223963" cy="66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9991" name="Object 7"/>
          <p:cNvGraphicFramePr>
            <a:graphicFrameLocks noChangeAspect="1"/>
          </p:cNvGraphicFramePr>
          <p:nvPr/>
        </p:nvGraphicFramePr>
        <p:xfrm>
          <a:off x="1295400" y="5334000"/>
          <a:ext cx="1806575" cy="577850"/>
        </p:xfrm>
        <a:graphic>
          <a:graphicData uri="http://schemas.openxmlformats.org/presentationml/2006/ole">
            <mc:AlternateContent xmlns:mc="http://schemas.openxmlformats.org/markup-compatibility/2006">
              <mc:Choice xmlns:v="urn:schemas-microsoft-com:vml" Requires="v">
                <p:oleObj name="Equation" r:id="rId11" imgW="1612900" imgH="520700" progId="Equation.DSMT4">
                  <p:embed/>
                </p:oleObj>
              </mc:Choice>
              <mc:Fallback>
                <p:oleObj name="Equation" r:id="rId11" imgW="1612900" imgH="5207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334000"/>
                        <a:ext cx="1806575"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9992" name="Object 7"/>
          <p:cNvGraphicFramePr>
            <a:graphicFrameLocks noChangeAspect="1"/>
          </p:cNvGraphicFramePr>
          <p:nvPr/>
        </p:nvGraphicFramePr>
        <p:xfrm>
          <a:off x="4800600" y="5334000"/>
          <a:ext cx="1792288" cy="606425"/>
        </p:xfrm>
        <a:graphic>
          <a:graphicData uri="http://schemas.openxmlformats.org/presentationml/2006/ole">
            <mc:AlternateContent xmlns:mc="http://schemas.openxmlformats.org/markup-compatibility/2006">
              <mc:Choice xmlns:v="urn:schemas-microsoft-com:vml" Requires="v">
                <p:oleObj name="Equation" r:id="rId13" imgW="1600200" imgH="546100" progId="Equation.3">
                  <p:embed/>
                </p:oleObj>
              </mc:Choice>
              <mc:Fallback>
                <p:oleObj name="Equation" r:id="rId13" imgW="1600200" imgH="5461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5334000"/>
                        <a:ext cx="1792288"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8"/>
          <p:cNvSpPr txBox="1">
            <a:spLocks noChangeArrowheads="1"/>
          </p:cNvSpPr>
          <p:nvPr/>
        </p:nvSpPr>
        <p:spPr bwMode="auto">
          <a:xfrm>
            <a:off x="7239000" y="1828800"/>
            <a:ext cx="1524000" cy="338138"/>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‘Low’ impedances</a:t>
            </a:r>
            <a:br>
              <a:rPr lang="en-US" sz="1400" dirty="0">
                <a:solidFill>
                  <a:srgbClr val="FF0000"/>
                </a:solidFill>
                <a:latin typeface="+mj-lt"/>
              </a:rPr>
            </a:br>
            <a:br>
              <a:rPr lang="en-US" sz="400" dirty="0">
                <a:solidFill>
                  <a:srgbClr val="FF0000"/>
                </a:solidFill>
                <a:latin typeface="+mj-lt"/>
              </a:rPr>
            </a:br>
            <a:endParaRPr lang="en-US" sz="400" dirty="0">
              <a:solidFill>
                <a:srgbClr val="FF0000"/>
              </a:solidFill>
              <a:latin typeface="+mj-lt"/>
            </a:endParaRPr>
          </a:p>
        </p:txBody>
      </p:sp>
      <p:sp>
        <p:nvSpPr>
          <p:cNvPr id="22" name="Text Box 8"/>
          <p:cNvSpPr txBox="1">
            <a:spLocks noChangeArrowheads="1"/>
          </p:cNvSpPr>
          <p:nvPr/>
        </p:nvSpPr>
        <p:spPr bwMode="auto">
          <a:xfrm>
            <a:off x="7315200" y="5486400"/>
            <a:ext cx="1524000" cy="338138"/>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‘High’ impedances</a:t>
            </a:r>
            <a:br>
              <a:rPr lang="en-US" sz="1400" dirty="0">
                <a:solidFill>
                  <a:srgbClr val="FF0000"/>
                </a:solidFill>
                <a:latin typeface="+mj-lt"/>
              </a:rPr>
            </a:br>
            <a:br>
              <a:rPr lang="en-US" sz="400" dirty="0">
                <a:solidFill>
                  <a:srgbClr val="FF0000"/>
                </a:solidFill>
                <a:latin typeface="+mj-lt"/>
              </a:rPr>
            </a:b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xit" presetSubtype="0" fill="hold" grpId="1" nodeType="with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Frequency-Domain Inductive-Capacitive Model</a:t>
            </a:r>
          </a:p>
        </p:txBody>
      </p:sp>
      <p:sp>
        <p:nvSpPr>
          <p:cNvPr id="46" name="TextBox 2"/>
          <p:cNvSpPr txBox="1">
            <a:spLocks noChangeArrowheads="1"/>
          </p:cNvSpPr>
          <p:nvPr/>
        </p:nvSpPr>
        <p:spPr bwMode="auto">
          <a:xfrm>
            <a:off x="665163" y="990600"/>
            <a:ext cx="8458200"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indent="0" eaLnBrk="1" hangingPunct="1">
              <a:defRPr/>
            </a:pPr>
            <a:endParaRPr lang="en-US" sz="1800" dirty="0"/>
          </a:p>
          <a:p>
            <a:pPr marL="285750" indent="-285750" eaLnBrk="1" hangingPunct="1">
              <a:buFont typeface="Arial"/>
              <a:buChar char="•"/>
              <a:defRPr/>
            </a:pPr>
            <a:r>
              <a:rPr lang="en-US" sz="1800" dirty="0"/>
              <a:t>Crosstalk transfer function</a:t>
            </a:r>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marL="285750" indent="-285750" eaLnBrk="1" hangingPunct="1">
              <a:buFont typeface="Arial"/>
              <a:buChar char="•"/>
              <a:defRPr/>
            </a:pPr>
            <a:endParaRPr lang="en-US" sz="1800" dirty="0"/>
          </a:p>
          <a:p>
            <a:pPr eaLnBrk="1" hangingPunct="1">
              <a:defRPr/>
            </a:pPr>
            <a:endParaRPr lang="en-US" sz="1800" dirty="0"/>
          </a:p>
        </p:txBody>
      </p:sp>
      <p:sp>
        <p:nvSpPr>
          <p:cNvPr id="172035" name="TextBox 1"/>
          <p:cNvSpPr txBox="1">
            <a:spLocks noChangeArrowheads="1"/>
          </p:cNvSpPr>
          <p:nvPr/>
        </p:nvSpPr>
        <p:spPr bwMode="auto">
          <a:xfrm>
            <a:off x="2057400" y="4495800"/>
            <a:ext cx="1198563"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20 dB/decade</a:t>
            </a:r>
          </a:p>
        </p:txBody>
      </p:sp>
      <p:cxnSp>
        <p:nvCxnSpPr>
          <p:cNvPr id="4" name="Straight Arrow Connector 3"/>
          <p:cNvCxnSpPr/>
          <p:nvPr/>
        </p:nvCxnSpPr>
        <p:spPr>
          <a:xfrm flipV="1">
            <a:off x="1600200" y="4191000"/>
            <a:ext cx="0" cy="22860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00200" y="6477000"/>
            <a:ext cx="2743200" cy="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2038" name="TextBox 17"/>
          <p:cNvSpPr txBox="1">
            <a:spLocks noChangeArrowheads="1"/>
          </p:cNvSpPr>
          <p:nvPr/>
        </p:nvSpPr>
        <p:spPr bwMode="auto">
          <a:xfrm>
            <a:off x="4343400" y="6324600"/>
            <a:ext cx="285750"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t>f</a:t>
            </a:r>
          </a:p>
        </p:txBody>
      </p:sp>
      <p:graphicFrame>
        <p:nvGraphicFramePr>
          <p:cNvPr id="172039" name="Object 7"/>
          <p:cNvGraphicFramePr>
            <a:graphicFrameLocks noChangeAspect="1"/>
          </p:cNvGraphicFramePr>
          <p:nvPr>
            <p:extLst>
              <p:ext uri="{D42A27DB-BD31-4B8C-83A1-F6EECF244321}">
                <p14:modId xmlns:p14="http://schemas.microsoft.com/office/powerpoint/2010/main" val="1762782667"/>
              </p:ext>
            </p:extLst>
          </p:nvPr>
        </p:nvGraphicFramePr>
        <p:xfrm>
          <a:off x="1158875" y="1752600"/>
          <a:ext cx="4425950" cy="635000"/>
        </p:xfrm>
        <a:graphic>
          <a:graphicData uri="http://schemas.openxmlformats.org/presentationml/2006/ole">
            <mc:AlternateContent xmlns:mc="http://schemas.openxmlformats.org/markup-compatibility/2006">
              <mc:Choice xmlns:v="urn:schemas-microsoft-com:vml" Requires="v">
                <p:oleObj name="Equation" r:id="rId3" imgW="3949700" imgH="571500" progId="Equation.3">
                  <p:embed/>
                </p:oleObj>
              </mc:Choice>
              <mc:Fallback>
                <p:oleObj name="Equation" r:id="rId3" imgW="3949700" imgH="571500" progId="Equation.3">
                  <p:embed/>
                  <p:pic>
                    <p:nvPicPr>
                      <p:cNvPr id="0" name="Object 7"/>
                      <p:cNvPicPr>
                        <a:picLocks noChangeAspect="1" noChangeArrowheads="1"/>
                      </p:cNvPicPr>
                      <p:nvPr/>
                    </p:nvPicPr>
                    <p:blipFill>
                      <a:blip r:embed="rId4"/>
                      <a:srcRect/>
                      <a:stretch>
                        <a:fillRect/>
                      </a:stretch>
                    </p:blipFill>
                    <p:spPr bwMode="auto">
                      <a:xfrm>
                        <a:off x="1158875" y="1752600"/>
                        <a:ext cx="442595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2040" name="Object 7"/>
          <p:cNvGraphicFramePr>
            <a:graphicFrameLocks noChangeAspect="1"/>
          </p:cNvGraphicFramePr>
          <p:nvPr>
            <p:extLst>
              <p:ext uri="{D42A27DB-BD31-4B8C-83A1-F6EECF244321}">
                <p14:modId xmlns:p14="http://schemas.microsoft.com/office/powerpoint/2010/main" val="3533736817"/>
              </p:ext>
            </p:extLst>
          </p:nvPr>
        </p:nvGraphicFramePr>
        <p:xfrm>
          <a:off x="1111250" y="2514600"/>
          <a:ext cx="4554538" cy="635000"/>
        </p:xfrm>
        <a:graphic>
          <a:graphicData uri="http://schemas.openxmlformats.org/presentationml/2006/ole">
            <mc:AlternateContent xmlns:mc="http://schemas.openxmlformats.org/markup-compatibility/2006">
              <mc:Choice xmlns:v="urn:schemas-microsoft-com:vml" Requires="v">
                <p:oleObj name="Equation" r:id="rId5" imgW="4064000" imgH="571500" progId="Equation.3">
                  <p:embed/>
                </p:oleObj>
              </mc:Choice>
              <mc:Fallback>
                <p:oleObj name="Equation" r:id="rId5" imgW="4064000" imgH="571500" progId="Equation.3">
                  <p:embed/>
                  <p:pic>
                    <p:nvPicPr>
                      <p:cNvPr id="0" name="Object 7"/>
                      <p:cNvPicPr>
                        <a:picLocks noChangeAspect="1" noChangeArrowheads="1"/>
                      </p:cNvPicPr>
                      <p:nvPr/>
                    </p:nvPicPr>
                    <p:blipFill>
                      <a:blip r:embed="rId6"/>
                      <a:srcRect/>
                      <a:stretch>
                        <a:fillRect/>
                      </a:stretch>
                    </p:blipFill>
                    <p:spPr bwMode="auto">
                      <a:xfrm>
                        <a:off x="1111250" y="2514600"/>
                        <a:ext cx="4554538"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2041" name="Object 7"/>
          <p:cNvGraphicFramePr>
            <a:graphicFrameLocks noChangeAspect="1"/>
          </p:cNvGraphicFramePr>
          <p:nvPr/>
        </p:nvGraphicFramePr>
        <p:xfrm>
          <a:off x="762000" y="3962400"/>
          <a:ext cx="796925" cy="647700"/>
        </p:xfrm>
        <a:graphic>
          <a:graphicData uri="http://schemas.openxmlformats.org/presentationml/2006/ole">
            <mc:AlternateContent xmlns:mc="http://schemas.openxmlformats.org/markup-compatibility/2006">
              <mc:Choice xmlns:v="urn:schemas-microsoft-com:vml" Requires="v">
                <p:oleObj name="Equation" r:id="rId7" imgW="711200" imgH="584200" progId="Equation.3">
                  <p:embed/>
                </p:oleObj>
              </mc:Choice>
              <mc:Fallback>
                <p:oleObj name="Equation" r:id="rId7" imgW="711200" imgH="584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962400"/>
                        <a:ext cx="7969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Connector 6"/>
          <p:cNvCxnSpPr/>
          <p:nvPr/>
        </p:nvCxnSpPr>
        <p:spPr>
          <a:xfrm flipV="1">
            <a:off x="1752600" y="4495800"/>
            <a:ext cx="1752600" cy="13716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3495675" y="4268788"/>
            <a:ext cx="1284288" cy="758825"/>
          </a:xfrm>
          <a:custGeom>
            <a:avLst/>
            <a:gdLst>
              <a:gd name="connsiteX0" fmla="*/ 0 w 1284245"/>
              <a:gd name="connsiteY0" fmla="*/ 231478 h 759471"/>
              <a:gd name="connsiteX1" fmla="*/ 342465 w 1284245"/>
              <a:gd name="connsiteY1" fmla="*/ 3175 h 759471"/>
              <a:gd name="connsiteX2" fmla="*/ 620718 w 1284245"/>
              <a:gd name="connsiteY2" fmla="*/ 381302 h 759471"/>
              <a:gd name="connsiteX3" fmla="*/ 692065 w 1284245"/>
              <a:gd name="connsiteY3" fmla="*/ 666680 h 759471"/>
              <a:gd name="connsiteX4" fmla="*/ 799086 w 1284245"/>
              <a:gd name="connsiteY4" fmla="*/ 202940 h 759471"/>
              <a:gd name="connsiteX5" fmla="*/ 906106 w 1284245"/>
              <a:gd name="connsiteY5" fmla="*/ 45982 h 759471"/>
              <a:gd name="connsiteX6" fmla="*/ 1005992 w 1284245"/>
              <a:gd name="connsiteY6" fmla="*/ 60251 h 759471"/>
              <a:gd name="connsiteX7" fmla="*/ 1105878 w 1284245"/>
              <a:gd name="connsiteY7" fmla="*/ 431243 h 759471"/>
              <a:gd name="connsiteX8" fmla="*/ 1141551 w 1284245"/>
              <a:gd name="connsiteY8" fmla="*/ 759428 h 759471"/>
              <a:gd name="connsiteX9" fmla="*/ 1212898 w 1284245"/>
              <a:gd name="connsiteY9" fmla="*/ 409840 h 759471"/>
              <a:gd name="connsiteX10" fmla="*/ 1284245 w 1284245"/>
              <a:gd name="connsiteY10" fmla="*/ 217209 h 759471"/>
              <a:gd name="connsiteX11" fmla="*/ 1284245 w 1284245"/>
              <a:gd name="connsiteY11" fmla="*/ 217209 h 7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4245" h="759471">
                <a:moveTo>
                  <a:pt x="0" y="231478"/>
                </a:moveTo>
                <a:cubicBezTo>
                  <a:pt x="119506" y="104841"/>
                  <a:pt x="239012" y="-21796"/>
                  <a:pt x="342465" y="3175"/>
                </a:cubicBezTo>
                <a:cubicBezTo>
                  <a:pt x="445918" y="28146"/>
                  <a:pt x="562451" y="270718"/>
                  <a:pt x="620718" y="381302"/>
                </a:cubicBezTo>
                <a:cubicBezTo>
                  <a:pt x="678985" y="491886"/>
                  <a:pt x="662337" y="696407"/>
                  <a:pt x="692065" y="666680"/>
                </a:cubicBezTo>
                <a:cubicBezTo>
                  <a:pt x="721793" y="636953"/>
                  <a:pt x="763413" y="306390"/>
                  <a:pt x="799086" y="202940"/>
                </a:cubicBezTo>
                <a:cubicBezTo>
                  <a:pt x="834759" y="99490"/>
                  <a:pt x="871622" y="69763"/>
                  <a:pt x="906106" y="45982"/>
                </a:cubicBezTo>
                <a:cubicBezTo>
                  <a:pt x="940590" y="22201"/>
                  <a:pt x="972697" y="-3959"/>
                  <a:pt x="1005992" y="60251"/>
                </a:cubicBezTo>
                <a:cubicBezTo>
                  <a:pt x="1039287" y="124461"/>
                  <a:pt x="1083285" y="314714"/>
                  <a:pt x="1105878" y="431243"/>
                </a:cubicBezTo>
                <a:cubicBezTo>
                  <a:pt x="1128471" y="547772"/>
                  <a:pt x="1123714" y="762995"/>
                  <a:pt x="1141551" y="759428"/>
                </a:cubicBezTo>
                <a:cubicBezTo>
                  <a:pt x="1159388" y="755861"/>
                  <a:pt x="1189116" y="500210"/>
                  <a:pt x="1212898" y="409840"/>
                </a:cubicBezTo>
                <a:cubicBezTo>
                  <a:pt x="1236680" y="319470"/>
                  <a:pt x="1284245" y="217209"/>
                  <a:pt x="1284245" y="217209"/>
                </a:cubicBezTo>
                <a:lnTo>
                  <a:pt x="1284245" y="217209"/>
                </a:lnTo>
              </a:path>
            </a:pathLst>
          </a:custGeom>
          <a:ln>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2044" name="TextBox 23"/>
          <p:cNvSpPr txBox="1">
            <a:spLocks noChangeArrowheads="1"/>
          </p:cNvSpPr>
          <p:nvPr/>
        </p:nvSpPr>
        <p:spPr bwMode="auto">
          <a:xfrm>
            <a:off x="3429000" y="6473825"/>
            <a:ext cx="3190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t>f</a:t>
            </a:r>
            <a:r>
              <a:rPr lang="en-US" sz="1400" baseline="-25000"/>
              <a:t>u</a:t>
            </a:r>
          </a:p>
        </p:txBody>
      </p:sp>
      <p:cxnSp>
        <p:nvCxnSpPr>
          <p:cNvPr id="25" name="Straight Connector 24"/>
          <p:cNvCxnSpPr>
            <a:stCxn id="22" idx="0"/>
          </p:cNvCxnSpPr>
          <p:nvPr/>
        </p:nvCxnSpPr>
        <p:spPr>
          <a:xfrm>
            <a:off x="3495675" y="4500563"/>
            <a:ext cx="9525" cy="1976437"/>
          </a:xfrm>
          <a:prstGeom prst="line">
            <a:avLst/>
          </a:prstGeom>
          <a:ln w="3175" cmpd="sng">
            <a:prstDash val="sysDash"/>
          </a:ln>
          <a:effectLst/>
        </p:spPr>
        <p:style>
          <a:lnRef idx="2">
            <a:schemeClr val="accent1"/>
          </a:lnRef>
          <a:fillRef idx="0">
            <a:schemeClr val="accent1"/>
          </a:fillRef>
          <a:effectRef idx="1">
            <a:schemeClr val="accent1"/>
          </a:effectRef>
          <a:fontRef idx="minor">
            <a:schemeClr val="tx1"/>
          </a:fontRef>
        </p:style>
      </p:cxnSp>
      <p:sp>
        <p:nvSpPr>
          <p:cNvPr id="27" name="Text Box 8"/>
          <p:cNvSpPr txBox="1">
            <a:spLocks noChangeArrowheads="1"/>
          </p:cNvSpPr>
          <p:nvPr/>
        </p:nvSpPr>
        <p:spPr bwMode="auto">
          <a:xfrm>
            <a:off x="5181600" y="5105400"/>
            <a:ext cx="3124200" cy="52387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Question: What is </a:t>
            </a:r>
            <a:r>
              <a:rPr lang="en-US" sz="1400" i="1" dirty="0" err="1">
                <a:solidFill>
                  <a:srgbClr val="FF0000"/>
                </a:solidFill>
                <a:latin typeface="+mj-lt"/>
              </a:rPr>
              <a:t>f</a:t>
            </a:r>
            <a:r>
              <a:rPr lang="en-US" sz="1400" baseline="-25000" dirty="0" err="1">
                <a:solidFill>
                  <a:srgbClr val="FF0000"/>
                </a:solidFill>
                <a:latin typeface="+mj-lt"/>
              </a:rPr>
              <a:t>u</a:t>
            </a:r>
            <a:r>
              <a:rPr lang="en-US" sz="1400" dirty="0">
                <a:solidFill>
                  <a:srgbClr val="FF0000"/>
                </a:solidFill>
                <a:latin typeface="+mj-lt"/>
              </a:rPr>
              <a:t> and what happens beyond this frequency?</a:t>
            </a:r>
          </a:p>
          <a:p>
            <a:pPr algn="just">
              <a:spcBef>
                <a:spcPct val="50000"/>
              </a:spcBef>
              <a:defRPr/>
            </a:pP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Frequency-Domain Inductive-Capacitive Model</a:t>
            </a:r>
          </a:p>
        </p:txBody>
      </p:sp>
      <p:sp>
        <p:nvSpPr>
          <p:cNvPr id="174082" name="TextBox 1"/>
          <p:cNvSpPr txBox="1">
            <a:spLocks noChangeArrowheads="1"/>
          </p:cNvSpPr>
          <p:nvPr/>
        </p:nvSpPr>
        <p:spPr bwMode="auto">
          <a:xfrm>
            <a:off x="3124200" y="1447800"/>
            <a:ext cx="554038"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Total</a:t>
            </a:r>
          </a:p>
        </p:txBody>
      </p:sp>
      <p:cxnSp>
        <p:nvCxnSpPr>
          <p:cNvPr id="4" name="Straight Arrow Connector 3"/>
          <p:cNvCxnSpPr/>
          <p:nvPr/>
        </p:nvCxnSpPr>
        <p:spPr>
          <a:xfrm flipV="1">
            <a:off x="2459038" y="1447800"/>
            <a:ext cx="0" cy="22860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59038" y="3733800"/>
            <a:ext cx="2743200" cy="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4085" name="TextBox 17"/>
          <p:cNvSpPr txBox="1">
            <a:spLocks noChangeArrowheads="1"/>
          </p:cNvSpPr>
          <p:nvPr/>
        </p:nvSpPr>
        <p:spPr bwMode="auto">
          <a:xfrm>
            <a:off x="5202238" y="3581400"/>
            <a:ext cx="285750"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t>f</a:t>
            </a:r>
          </a:p>
        </p:txBody>
      </p:sp>
      <p:graphicFrame>
        <p:nvGraphicFramePr>
          <p:cNvPr id="174086" name="Object 7"/>
          <p:cNvGraphicFramePr>
            <a:graphicFrameLocks noChangeAspect="1"/>
          </p:cNvGraphicFramePr>
          <p:nvPr/>
        </p:nvGraphicFramePr>
        <p:xfrm>
          <a:off x="1620838" y="1219200"/>
          <a:ext cx="796925" cy="647700"/>
        </p:xfrm>
        <a:graphic>
          <a:graphicData uri="http://schemas.openxmlformats.org/presentationml/2006/ole">
            <mc:AlternateContent xmlns:mc="http://schemas.openxmlformats.org/markup-compatibility/2006">
              <mc:Choice xmlns:v="urn:schemas-microsoft-com:vml" Requires="v">
                <p:oleObj name="Equation" r:id="rId3" imgW="711200" imgH="584200" progId="Equation.3">
                  <p:embed/>
                </p:oleObj>
              </mc:Choice>
              <mc:Fallback>
                <p:oleObj name="Equation" r:id="rId3" imgW="711200" imgH="584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219200"/>
                        <a:ext cx="7969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Connector 6"/>
          <p:cNvCxnSpPr/>
          <p:nvPr/>
        </p:nvCxnSpPr>
        <p:spPr>
          <a:xfrm flipV="1">
            <a:off x="2611438" y="1295400"/>
            <a:ext cx="1752600" cy="13716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605088" y="1352550"/>
            <a:ext cx="1752600" cy="137160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74089" name="TextBox 16"/>
          <p:cNvSpPr txBox="1">
            <a:spLocks noChangeArrowheads="1"/>
          </p:cNvSpPr>
          <p:nvPr/>
        </p:nvSpPr>
        <p:spPr bwMode="auto">
          <a:xfrm>
            <a:off x="3810000" y="1676400"/>
            <a:ext cx="7635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0000"/>
                </a:solidFill>
              </a:rPr>
              <a:t>Inductive</a:t>
            </a:r>
          </a:p>
        </p:txBody>
      </p:sp>
      <p:cxnSp>
        <p:nvCxnSpPr>
          <p:cNvPr id="23" name="Straight Connector 22"/>
          <p:cNvCxnSpPr/>
          <p:nvPr/>
        </p:nvCxnSpPr>
        <p:spPr>
          <a:xfrm flipV="1">
            <a:off x="2667000" y="2057400"/>
            <a:ext cx="1752600" cy="1371600"/>
          </a:xfrm>
          <a:prstGeom prst="line">
            <a:avLst/>
          </a:prstGeom>
          <a:ln>
            <a:solidFill>
              <a:srgbClr val="0000FF"/>
            </a:solidFill>
            <a:prstDash val="sysDash"/>
          </a:ln>
          <a:effectLst/>
        </p:spPr>
        <p:style>
          <a:lnRef idx="2">
            <a:schemeClr val="accent1"/>
          </a:lnRef>
          <a:fillRef idx="0">
            <a:schemeClr val="accent1"/>
          </a:fillRef>
          <a:effectRef idx="1">
            <a:schemeClr val="accent1"/>
          </a:effectRef>
          <a:fontRef idx="minor">
            <a:schemeClr val="tx1"/>
          </a:fontRef>
        </p:style>
      </p:cxnSp>
      <p:sp>
        <p:nvSpPr>
          <p:cNvPr id="174091" name="TextBox 25"/>
          <p:cNvSpPr txBox="1">
            <a:spLocks noChangeArrowheads="1"/>
          </p:cNvSpPr>
          <p:nvPr/>
        </p:nvSpPr>
        <p:spPr bwMode="auto">
          <a:xfrm>
            <a:off x="3810000" y="2438400"/>
            <a:ext cx="8270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FF"/>
                </a:solidFill>
              </a:rPr>
              <a:t>Capacitive</a:t>
            </a:r>
          </a:p>
        </p:txBody>
      </p:sp>
      <p:sp>
        <p:nvSpPr>
          <p:cNvPr id="28" name="TextBox 27"/>
          <p:cNvSpPr txBox="1">
            <a:spLocks noChangeArrowheads="1"/>
          </p:cNvSpPr>
          <p:nvPr/>
        </p:nvSpPr>
        <p:spPr bwMode="auto">
          <a:xfrm>
            <a:off x="3117850" y="4264025"/>
            <a:ext cx="554038"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Total</a:t>
            </a:r>
          </a:p>
        </p:txBody>
      </p:sp>
      <p:cxnSp>
        <p:nvCxnSpPr>
          <p:cNvPr id="29" name="Straight Arrow Connector 28"/>
          <p:cNvCxnSpPr/>
          <p:nvPr/>
        </p:nvCxnSpPr>
        <p:spPr>
          <a:xfrm flipV="1">
            <a:off x="2452688" y="4264025"/>
            <a:ext cx="0" cy="228600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452688" y="6550025"/>
            <a:ext cx="2743200" cy="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a:spLocks noChangeArrowheads="1"/>
          </p:cNvSpPr>
          <p:nvPr/>
        </p:nvSpPr>
        <p:spPr bwMode="auto">
          <a:xfrm>
            <a:off x="5195888" y="6397625"/>
            <a:ext cx="285750"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t>f</a:t>
            </a:r>
          </a:p>
        </p:txBody>
      </p:sp>
      <p:graphicFrame>
        <p:nvGraphicFramePr>
          <p:cNvPr id="32" name="Object 7"/>
          <p:cNvGraphicFramePr>
            <a:graphicFrameLocks noChangeAspect="1"/>
          </p:cNvGraphicFramePr>
          <p:nvPr/>
        </p:nvGraphicFramePr>
        <p:xfrm>
          <a:off x="1614488" y="4035425"/>
          <a:ext cx="796925" cy="647700"/>
        </p:xfrm>
        <a:graphic>
          <a:graphicData uri="http://schemas.openxmlformats.org/presentationml/2006/ole">
            <mc:AlternateContent xmlns:mc="http://schemas.openxmlformats.org/markup-compatibility/2006">
              <mc:Choice xmlns:v="urn:schemas-microsoft-com:vml" Requires="v">
                <p:oleObj name="Equation" r:id="rId5" imgW="711200" imgH="584200" progId="Equation.3">
                  <p:embed/>
                </p:oleObj>
              </mc:Choice>
              <mc:Fallback>
                <p:oleObj name="Equation" r:id="rId5" imgW="711200" imgH="584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4035425"/>
                        <a:ext cx="7969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33" name="Straight Connector 32"/>
          <p:cNvCxnSpPr/>
          <p:nvPr/>
        </p:nvCxnSpPr>
        <p:spPr>
          <a:xfrm flipV="1">
            <a:off x="2605088" y="4111625"/>
            <a:ext cx="1752600" cy="13716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2598738" y="4168775"/>
            <a:ext cx="1752600" cy="1371600"/>
          </a:xfrm>
          <a:prstGeom prst="line">
            <a:avLst/>
          </a:prstGeom>
          <a:ln>
            <a:solidFill>
              <a:srgbClr val="0000FF"/>
            </a:solidFill>
            <a:prstDash val="sys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a:spLocks noChangeArrowheads="1"/>
          </p:cNvSpPr>
          <p:nvPr/>
        </p:nvSpPr>
        <p:spPr bwMode="auto">
          <a:xfrm>
            <a:off x="3803650" y="4492625"/>
            <a:ext cx="82708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FF"/>
                </a:solidFill>
              </a:rPr>
              <a:t>Capacitive</a:t>
            </a:r>
          </a:p>
        </p:txBody>
      </p:sp>
      <p:cxnSp>
        <p:nvCxnSpPr>
          <p:cNvPr id="36" name="Straight Connector 35"/>
          <p:cNvCxnSpPr/>
          <p:nvPr/>
        </p:nvCxnSpPr>
        <p:spPr>
          <a:xfrm flipV="1">
            <a:off x="2660650" y="4873625"/>
            <a:ext cx="1752600" cy="137160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TextBox 36"/>
          <p:cNvSpPr txBox="1">
            <a:spLocks noChangeArrowheads="1"/>
          </p:cNvSpPr>
          <p:nvPr/>
        </p:nvSpPr>
        <p:spPr bwMode="auto">
          <a:xfrm>
            <a:off x="3803650" y="5254625"/>
            <a:ext cx="76358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0000"/>
                </a:solidFill>
              </a:rPr>
              <a:t>Inductive</a:t>
            </a:r>
          </a:p>
        </p:txBody>
      </p:sp>
      <p:sp>
        <p:nvSpPr>
          <p:cNvPr id="38" name="Text Box 8"/>
          <p:cNvSpPr txBox="1">
            <a:spLocks noChangeArrowheads="1"/>
          </p:cNvSpPr>
          <p:nvPr/>
        </p:nvSpPr>
        <p:spPr bwMode="auto">
          <a:xfrm>
            <a:off x="6553200" y="2133600"/>
            <a:ext cx="1828800" cy="338138"/>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Low impedance loads</a:t>
            </a:r>
            <a:br>
              <a:rPr lang="en-US" sz="1400" dirty="0">
                <a:solidFill>
                  <a:srgbClr val="FF0000"/>
                </a:solidFill>
                <a:latin typeface="+mj-lt"/>
              </a:rPr>
            </a:br>
            <a:br>
              <a:rPr lang="en-US" sz="400" dirty="0">
                <a:solidFill>
                  <a:srgbClr val="FF0000"/>
                </a:solidFill>
                <a:latin typeface="+mj-lt"/>
              </a:rPr>
            </a:br>
            <a:endParaRPr lang="en-US" sz="400" dirty="0">
              <a:solidFill>
                <a:srgbClr val="FF0000"/>
              </a:solidFill>
              <a:latin typeface="+mj-lt"/>
            </a:endParaRPr>
          </a:p>
        </p:txBody>
      </p:sp>
      <p:sp>
        <p:nvSpPr>
          <p:cNvPr id="39" name="Text Box 8"/>
          <p:cNvSpPr txBox="1">
            <a:spLocks noChangeArrowheads="1"/>
          </p:cNvSpPr>
          <p:nvPr/>
        </p:nvSpPr>
        <p:spPr bwMode="auto">
          <a:xfrm>
            <a:off x="6553200" y="5181600"/>
            <a:ext cx="1828800" cy="338138"/>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High impedance loads</a:t>
            </a:r>
            <a:br>
              <a:rPr lang="en-US" sz="1400" dirty="0">
                <a:solidFill>
                  <a:srgbClr val="FF0000"/>
                </a:solidFill>
                <a:latin typeface="+mj-lt"/>
              </a:rPr>
            </a:br>
            <a:br>
              <a:rPr lang="en-US" sz="400" dirty="0">
                <a:solidFill>
                  <a:srgbClr val="FF0000"/>
                </a:solidFill>
                <a:latin typeface="+mj-lt"/>
              </a:rPr>
            </a:b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5" grpId="0"/>
      <p:bldP spid="37"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ChangeArrowheads="1"/>
          </p:cNvSpPr>
          <p:nvPr/>
        </p:nvSpPr>
        <p:spPr bwMode="auto">
          <a:xfrm>
            <a:off x="0" y="29146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946"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947" name="Rectangle 5"/>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948" name="Rectangle 6"/>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949" name="Rectangle 8"/>
          <p:cNvSpPr>
            <a:spLocks noChangeArrowheads="1"/>
          </p:cNvSpPr>
          <p:nvPr/>
        </p:nvSpPr>
        <p:spPr bwMode="auto">
          <a:xfrm>
            <a:off x="6313488" y="1941513"/>
            <a:ext cx="215900" cy="215900"/>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85007" name="Rectangle 19"/>
          <p:cNvSpPr>
            <a:spLocks noGrp="1" noChangeArrowheads="1"/>
          </p:cNvSpPr>
          <p:nvPr>
            <p:ph type="body" idx="1"/>
          </p:nvPr>
        </p:nvSpPr>
        <p:spPr>
          <a:xfrm>
            <a:off x="250825" y="1412875"/>
            <a:ext cx="8229600" cy="792163"/>
          </a:xfrm>
        </p:spPr>
        <p:txBody>
          <a:bodyPr/>
          <a:lstStyle/>
          <a:p>
            <a:pPr marL="0" indent="0" eaLnBrk="1" hangingPunct="1">
              <a:lnSpc>
                <a:spcPct val="80000"/>
              </a:lnSpc>
              <a:buFontTx/>
              <a:buNone/>
              <a:defRPr/>
            </a:pPr>
            <a:r>
              <a:rPr lang="en-US" dirty="0"/>
              <a:t>Which of the following statement is correct?</a:t>
            </a:r>
          </a:p>
          <a:p>
            <a:pPr eaLnBrk="1" hangingPunct="1">
              <a:lnSpc>
                <a:spcPct val="80000"/>
              </a:lnSpc>
              <a:defRPr/>
            </a:pPr>
            <a:endParaRPr lang="en-US" dirty="0"/>
          </a:p>
          <a:p>
            <a:pPr eaLnBrk="1" hangingPunct="1">
              <a:lnSpc>
                <a:spcPct val="80000"/>
              </a:lnSpc>
              <a:buFontTx/>
              <a:buAutoNum type="alphaUcPeriod"/>
              <a:defRPr/>
            </a:pPr>
            <a:r>
              <a:rPr lang="en-US" dirty="0"/>
              <a:t>Inductances are generally more difficult to be evaluated than capacitances</a:t>
            </a:r>
          </a:p>
          <a:p>
            <a:pPr eaLnBrk="1" hangingPunct="1">
              <a:lnSpc>
                <a:spcPct val="80000"/>
              </a:lnSpc>
              <a:buFontTx/>
              <a:buAutoNum type="alphaUcPeriod"/>
              <a:defRPr/>
            </a:pPr>
            <a:endParaRPr lang="en-US" dirty="0"/>
          </a:p>
          <a:p>
            <a:pPr eaLnBrk="1" hangingPunct="1">
              <a:lnSpc>
                <a:spcPct val="80000"/>
              </a:lnSpc>
              <a:buFontTx/>
              <a:buAutoNum type="alphaUcPeriod"/>
              <a:defRPr/>
            </a:pPr>
            <a:r>
              <a:rPr lang="en-US" dirty="0"/>
              <a:t>Capacitances are generally more difficult to be evaluated than inductances</a:t>
            </a:r>
          </a:p>
          <a:p>
            <a:pPr eaLnBrk="1" hangingPunct="1">
              <a:lnSpc>
                <a:spcPct val="80000"/>
              </a:lnSpc>
              <a:buFontTx/>
              <a:buAutoNum type="alphaUcPeriod"/>
              <a:defRPr/>
            </a:pPr>
            <a:endParaRPr lang="en-US" dirty="0"/>
          </a:p>
          <a:p>
            <a:pPr eaLnBrk="1" hangingPunct="1">
              <a:lnSpc>
                <a:spcPct val="80000"/>
              </a:lnSpc>
              <a:buFontTx/>
              <a:buAutoNum type="alphaUcPeriod"/>
              <a:defRPr/>
            </a:pPr>
            <a:r>
              <a:rPr lang="en-US" dirty="0"/>
              <a:t>They are equally difficult</a:t>
            </a:r>
          </a:p>
          <a:p>
            <a:pPr eaLnBrk="1" hangingPunct="1">
              <a:lnSpc>
                <a:spcPct val="80000"/>
              </a:lnSpc>
              <a:defRPr/>
            </a:pPr>
            <a:endParaRPr lang="en-US" sz="1800" dirty="0"/>
          </a:p>
          <a:p>
            <a:pPr eaLnBrk="1" hangingPunct="1">
              <a:lnSpc>
                <a:spcPct val="80000"/>
              </a:lnSpc>
              <a:defRPr/>
            </a:pPr>
            <a:endParaRPr lang="en-US" sz="1800" dirty="0"/>
          </a:p>
        </p:txBody>
      </p:sp>
      <p:sp>
        <p:nvSpPr>
          <p:cNvPr id="82951"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10"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Calculation of Inductances and Capacitances</a:t>
            </a:r>
          </a:p>
        </p:txBody>
      </p:sp>
    </p:spTree>
    <p:extLst>
      <p:ext uri="{BB962C8B-B14F-4D97-AF65-F5344CB8AC3E}">
        <p14:creationId xmlns:p14="http://schemas.microsoft.com/office/powerpoint/2010/main" val="177132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ChangeArrowheads="1"/>
          </p:cNvSpPr>
          <p:nvPr/>
        </p:nvSpPr>
        <p:spPr bwMode="auto">
          <a:xfrm>
            <a:off x="0" y="29146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4994"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4995" name="Rectangle 5"/>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4996" name="Rectangle 6"/>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4997" name="Rectangle 8"/>
          <p:cNvSpPr>
            <a:spLocks noChangeArrowheads="1"/>
          </p:cNvSpPr>
          <p:nvPr/>
        </p:nvSpPr>
        <p:spPr bwMode="auto">
          <a:xfrm>
            <a:off x="6313488" y="1941513"/>
            <a:ext cx="215900" cy="215900"/>
          </a:xfrm>
          <a:prstGeom prst="rect">
            <a:avLst/>
          </a:prstGeom>
          <a:solidFill>
            <a:schemeClr val="bg1"/>
          </a:solidFill>
          <a:ln w="9525">
            <a:solidFill>
              <a:schemeClr val="bg1"/>
            </a:solidFill>
            <a:miter lim="800000"/>
            <a:headEnd/>
            <a:tailEnd/>
          </a:ln>
        </p:spPr>
        <p:txBody>
          <a:bodyPr wrap="none" anchor="ctr"/>
          <a:lstStyle/>
          <a:p>
            <a:endParaRPr lang="fr-CH"/>
          </a:p>
        </p:txBody>
      </p:sp>
      <p:pic>
        <p:nvPicPr>
          <p:cNvPr id="849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41438"/>
            <a:ext cx="5689600"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9" name="Text Box 11"/>
          <p:cNvSpPr txBox="1">
            <a:spLocks noChangeArrowheads="1"/>
          </p:cNvSpPr>
          <p:nvPr/>
        </p:nvSpPr>
        <p:spPr bwMode="auto">
          <a:xfrm>
            <a:off x="1371600" y="3568700"/>
            <a:ext cx="1581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latin typeface="Calibri" charset="0"/>
                <a:cs typeface="Calibri" charset="0"/>
              </a:rPr>
              <a:t>1. Faraday Law</a:t>
            </a:r>
            <a:endParaRPr lang="en-GB" sz="1800">
              <a:latin typeface="Calibri" charset="0"/>
              <a:cs typeface="Calibri" charset="0"/>
            </a:endParaRPr>
          </a:p>
        </p:txBody>
      </p:sp>
      <p:sp>
        <p:nvSpPr>
          <p:cNvPr id="85000" name="Text Box 12"/>
          <p:cNvSpPr txBox="1">
            <a:spLocks noChangeArrowheads="1"/>
          </p:cNvSpPr>
          <p:nvPr/>
        </p:nvSpPr>
        <p:spPr bwMode="auto">
          <a:xfrm>
            <a:off x="5029200" y="3568700"/>
            <a:ext cx="21637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latin typeface="Calibri" charset="0"/>
                <a:cs typeface="Calibri" charset="0"/>
              </a:rPr>
              <a:t>2. Neumann Formula</a:t>
            </a:r>
            <a:endParaRPr lang="en-GB" sz="1800">
              <a:latin typeface="Calibri" charset="0"/>
              <a:cs typeface="Calibri" charset="0"/>
            </a:endParaRPr>
          </a:p>
        </p:txBody>
      </p:sp>
      <p:graphicFrame>
        <p:nvGraphicFramePr>
          <p:cNvPr id="85001" name="Object 13"/>
          <p:cNvGraphicFramePr>
            <a:graphicFrameLocks noChangeAspect="1"/>
          </p:cNvGraphicFramePr>
          <p:nvPr/>
        </p:nvGraphicFramePr>
        <p:xfrm>
          <a:off x="1676400" y="3886200"/>
          <a:ext cx="1143000" cy="962025"/>
        </p:xfrm>
        <a:graphic>
          <a:graphicData uri="http://schemas.openxmlformats.org/presentationml/2006/ole">
            <mc:AlternateContent xmlns:mc="http://schemas.openxmlformats.org/markup-compatibility/2006">
              <mc:Choice xmlns:v="urn:schemas-microsoft-com:vml" Requires="v">
                <p:oleObj r:id="rId4" imgW="863225" imgH="723586" progId="Equation.3">
                  <p:embed/>
                </p:oleObj>
              </mc:Choice>
              <mc:Fallback>
                <p:oleObj r:id="rId4" imgW="863225" imgH="72358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6200"/>
                        <a:ext cx="1143000" cy="9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002" name="Object 14"/>
          <p:cNvGraphicFramePr>
            <a:graphicFrameLocks noChangeAspect="1"/>
          </p:cNvGraphicFramePr>
          <p:nvPr/>
        </p:nvGraphicFramePr>
        <p:xfrm>
          <a:off x="5410200" y="4191000"/>
          <a:ext cx="1638300" cy="685800"/>
        </p:xfrm>
        <a:graphic>
          <a:graphicData uri="http://schemas.openxmlformats.org/presentationml/2006/ole">
            <mc:AlternateContent xmlns:mc="http://schemas.openxmlformats.org/markup-compatibility/2006">
              <mc:Choice xmlns:v="urn:schemas-microsoft-com:vml" Requires="v">
                <p:oleObj r:id="rId6" imgW="1231366" imgH="507780" progId="Equation.3">
                  <p:embed/>
                </p:oleObj>
              </mc:Choice>
              <mc:Fallback>
                <p:oleObj r:id="rId6" imgW="1231366" imgH="5077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191000"/>
                        <a:ext cx="16383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5003" name="Rectangle 15"/>
          <p:cNvSpPr>
            <a:spLocks noChangeArrowheads="1"/>
          </p:cNvSpPr>
          <p:nvPr/>
        </p:nvSpPr>
        <p:spPr bwMode="auto">
          <a:xfrm>
            <a:off x="762000" y="5105400"/>
            <a:ext cx="37338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a:latin typeface="Calibri" charset="0"/>
                <a:cs typeface="Calibri" charset="0"/>
              </a:rPr>
              <a:t>No anisotropic magnetic material present, the reciprocity principal implies that</a:t>
            </a:r>
          </a:p>
        </p:txBody>
      </p:sp>
      <p:graphicFrame>
        <p:nvGraphicFramePr>
          <p:cNvPr id="85004" name="Object 16"/>
          <p:cNvGraphicFramePr>
            <a:graphicFrameLocks noChangeAspect="1"/>
          </p:cNvGraphicFramePr>
          <p:nvPr/>
        </p:nvGraphicFramePr>
        <p:xfrm>
          <a:off x="5867400" y="5410200"/>
          <a:ext cx="1285875" cy="295275"/>
        </p:xfrm>
        <a:graphic>
          <a:graphicData uri="http://schemas.openxmlformats.org/presentationml/2006/ole">
            <mc:AlternateContent xmlns:mc="http://schemas.openxmlformats.org/markup-compatibility/2006">
              <mc:Choice xmlns:v="urn:schemas-microsoft-com:vml" Requires="v">
                <p:oleObj name="Equation" r:id="rId8" imgW="964781" imgH="215806" progId="Equation.DSMT4">
                  <p:embed/>
                </p:oleObj>
              </mc:Choice>
              <mc:Fallback>
                <p:oleObj name="Equation" r:id="rId8" imgW="964781" imgH="21580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410200"/>
                        <a:ext cx="1285875"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5005" name="AutoShape 17"/>
          <p:cNvSpPr>
            <a:spLocks noChangeArrowheads="1"/>
          </p:cNvSpPr>
          <p:nvPr/>
        </p:nvSpPr>
        <p:spPr bwMode="auto">
          <a:xfrm>
            <a:off x="4724400" y="5486400"/>
            <a:ext cx="914400" cy="2286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fr-CH"/>
          </a:p>
        </p:txBody>
      </p:sp>
      <p:sp>
        <p:nvSpPr>
          <p:cNvPr id="85006" name="Rectangle 19"/>
          <p:cNvSpPr>
            <a:spLocks noGrp="1" noChangeArrowheads="1"/>
          </p:cNvSpPr>
          <p:nvPr>
            <p:ph type="body" idx="1"/>
          </p:nvPr>
        </p:nvSpPr>
        <p:spPr>
          <a:xfrm>
            <a:off x="395288" y="3141663"/>
            <a:ext cx="8229600" cy="792162"/>
          </a:xfrm>
          <a:noFill/>
        </p:spPr>
        <p:txBody>
          <a:bodyPr/>
          <a:lstStyle/>
          <a:p>
            <a:pPr eaLnBrk="1" hangingPunct="1">
              <a:lnSpc>
                <a:spcPct val="80000"/>
              </a:lnSpc>
            </a:pPr>
            <a:r>
              <a:rPr lang="en-US" sz="1800">
                <a:latin typeface="Calibri" charset="0"/>
              </a:rPr>
              <a:t>Two alternate and equivalent ways to compute inductances:</a:t>
            </a:r>
          </a:p>
        </p:txBody>
      </p:sp>
      <p:sp>
        <p:nvSpPr>
          <p:cNvPr id="1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Calculation of Mutual and Self Inductances</a:t>
            </a:r>
          </a:p>
        </p:txBody>
      </p:sp>
    </p:spTree>
    <p:extLst>
      <p:ext uri="{BB962C8B-B14F-4D97-AF65-F5344CB8AC3E}">
        <p14:creationId xmlns:p14="http://schemas.microsoft.com/office/powerpoint/2010/main" val="357765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Circular Concentric Loops</a:t>
            </a:r>
          </a:p>
        </p:txBody>
      </p:sp>
      <p:sp>
        <p:nvSpPr>
          <p:cNvPr id="87042" name="Rectangle 3"/>
          <p:cNvSpPr>
            <a:spLocks noChangeArrowheads="1"/>
          </p:cNvSpPr>
          <p:nvPr/>
        </p:nvSpPr>
        <p:spPr bwMode="auto">
          <a:xfrm>
            <a:off x="0" y="29146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7043"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7044" name="Rectangle 5"/>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7045" name="Rectangle 6"/>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7046" name="Rectangle 7"/>
          <p:cNvSpPr>
            <a:spLocks noChangeArrowheads="1"/>
          </p:cNvSpPr>
          <p:nvPr/>
        </p:nvSpPr>
        <p:spPr bwMode="auto">
          <a:xfrm>
            <a:off x="6313488" y="1941513"/>
            <a:ext cx="215900" cy="215900"/>
          </a:xfrm>
          <a:prstGeom prst="rect">
            <a:avLst/>
          </a:prstGeom>
          <a:solidFill>
            <a:schemeClr val="bg1"/>
          </a:solidFill>
          <a:ln w="9525">
            <a:solidFill>
              <a:schemeClr val="bg1"/>
            </a:solidFill>
            <a:miter lim="800000"/>
            <a:headEnd/>
            <a:tailEnd/>
          </a:ln>
        </p:spPr>
        <p:txBody>
          <a:bodyPr wrap="none" anchor="ctr"/>
          <a:lstStyle/>
          <a:p>
            <a:endParaRPr lang="fr-CH"/>
          </a:p>
        </p:txBody>
      </p:sp>
      <p:pic>
        <p:nvPicPr>
          <p:cNvPr id="6666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5052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66643" name="Object 19"/>
          <p:cNvGraphicFramePr>
            <a:graphicFrameLocks noChangeAspect="1"/>
          </p:cNvGraphicFramePr>
          <p:nvPr/>
        </p:nvGraphicFramePr>
        <p:xfrm>
          <a:off x="1258888" y="3357563"/>
          <a:ext cx="2809875" cy="466725"/>
        </p:xfrm>
        <a:graphic>
          <a:graphicData uri="http://schemas.openxmlformats.org/presentationml/2006/ole">
            <mc:AlternateContent xmlns:mc="http://schemas.openxmlformats.org/markup-compatibility/2006">
              <mc:Choice xmlns:v="urn:schemas-microsoft-com:vml" Requires="v">
                <p:oleObj r:id="rId4" imgW="2105025" imgH="352425" progId="Equation.3">
                  <p:embed/>
                </p:oleObj>
              </mc:Choice>
              <mc:Fallback>
                <p:oleObj r:id="rId4" imgW="2105025" imgH="3524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357563"/>
                        <a:ext cx="28098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6644" name="Object 20"/>
          <p:cNvGraphicFramePr>
            <a:graphicFrameLocks noChangeAspect="1"/>
          </p:cNvGraphicFramePr>
          <p:nvPr/>
        </p:nvGraphicFramePr>
        <p:xfrm>
          <a:off x="1187450" y="4005263"/>
          <a:ext cx="1514475" cy="466725"/>
        </p:xfrm>
        <a:graphic>
          <a:graphicData uri="http://schemas.openxmlformats.org/presentationml/2006/ole">
            <mc:AlternateContent xmlns:mc="http://schemas.openxmlformats.org/markup-compatibility/2006">
              <mc:Choice xmlns:v="urn:schemas-microsoft-com:vml" Requires="v">
                <p:oleObj r:id="rId6" imgW="1133475" imgH="352425" progId="Equation.3">
                  <p:embed/>
                </p:oleObj>
              </mc:Choice>
              <mc:Fallback>
                <p:oleObj r:id="rId6" imgW="1133475" imgH="3524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4005263"/>
                        <a:ext cx="15144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66645" name="Rectangle 21"/>
          <p:cNvSpPr>
            <a:spLocks noChangeArrowheads="1"/>
          </p:cNvSpPr>
          <p:nvPr/>
        </p:nvSpPr>
        <p:spPr bwMode="auto">
          <a:xfrm>
            <a:off x="971550" y="4652963"/>
            <a:ext cx="60483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fr-CH" sz="1600">
                <a:latin typeface="Calibri" charset="0"/>
                <a:cs typeface="Calibri" charset="0"/>
              </a:rPr>
              <a:t>K() and E() are </a:t>
            </a:r>
            <a:r>
              <a:rPr lang="en-US" sz="1600">
                <a:latin typeface="Calibri" charset="0"/>
                <a:cs typeface="Calibri" charset="0"/>
              </a:rPr>
              <a:t>the complete elliptic integrals, defined as </a:t>
            </a:r>
          </a:p>
        </p:txBody>
      </p:sp>
      <p:graphicFrame>
        <p:nvGraphicFramePr>
          <p:cNvPr id="666646" name="Object 22"/>
          <p:cNvGraphicFramePr>
            <a:graphicFrameLocks noChangeAspect="1"/>
          </p:cNvGraphicFramePr>
          <p:nvPr/>
        </p:nvGraphicFramePr>
        <p:xfrm>
          <a:off x="1116013" y="5229225"/>
          <a:ext cx="2019300" cy="571500"/>
        </p:xfrm>
        <a:graphic>
          <a:graphicData uri="http://schemas.openxmlformats.org/presentationml/2006/ole">
            <mc:AlternateContent xmlns:mc="http://schemas.openxmlformats.org/markup-compatibility/2006">
              <mc:Choice xmlns:v="urn:schemas-microsoft-com:vml" Requires="v">
                <p:oleObj r:id="rId8" imgW="1514475" imgH="428625" progId="Equation.3">
                  <p:embed/>
                </p:oleObj>
              </mc:Choice>
              <mc:Fallback>
                <p:oleObj r:id="rId8" imgW="1514475" imgH="42862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5229225"/>
                        <a:ext cx="20193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6647" name="Object 23"/>
          <p:cNvGraphicFramePr>
            <a:graphicFrameLocks noChangeAspect="1"/>
          </p:cNvGraphicFramePr>
          <p:nvPr/>
        </p:nvGraphicFramePr>
        <p:xfrm>
          <a:off x="3563938" y="5229225"/>
          <a:ext cx="2200275" cy="523875"/>
        </p:xfrm>
        <a:graphic>
          <a:graphicData uri="http://schemas.openxmlformats.org/presentationml/2006/ole">
            <mc:AlternateContent xmlns:mc="http://schemas.openxmlformats.org/markup-compatibility/2006">
              <mc:Choice xmlns:v="urn:schemas-microsoft-com:vml" Requires="v">
                <p:oleObj name="Equation" r:id="rId10" imgW="1647825" imgH="390525" progId="Equation.DSMT4">
                  <p:embed/>
                </p:oleObj>
              </mc:Choice>
              <mc:Fallback>
                <p:oleObj name="Equation" r:id="rId10" imgW="1647825" imgH="39052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938" y="5229225"/>
                        <a:ext cx="22002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66664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323850"/>
            <a:ext cx="2133600" cy="12747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22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3.09898E-6 L 0.49184 -0.20189 " pathEditMode="relative" rAng="0" ptsTypes="AA">
                                      <p:cBhvr>
                                        <p:cTn id="6" dur="2000" fill="hold"/>
                                        <p:tgtEl>
                                          <p:spTgt spid="666642"/>
                                        </p:tgtEl>
                                        <p:attrNameLst>
                                          <p:attrName>ppt_x</p:attrName>
                                          <p:attrName>ppt_y</p:attrName>
                                        </p:attrNameLst>
                                      </p:cBhvr>
                                      <p:rCtr x="24583" y="-10106"/>
                                    </p:animMotion>
                                  </p:childTnLst>
                                </p:cTn>
                              </p:par>
                              <p:par>
                                <p:cTn id="7" presetID="53" presetClass="exit" presetSubtype="0" fill="hold" nodeType="withEffect">
                                  <p:stCondLst>
                                    <p:cond delay="0"/>
                                  </p:stCondLst>
                                  <p:childTnLst>
                                    <p:anim calcmode="lin" valueType="num">
                                      <p:cBhvr>
                                        <p:cTn id="8" dur="3000"/>
                                        <p:tgtEl>
                                          <p:spTgt spid="666642"/>
                                        </p:tgtEl>
                                        <p:attrNameLst>
                                          <p:attrName>ppt_w</p:attrName>
                                        </p:attrNameLst>
                                      </p:cBhvr>
                                      <p:tavLst>
                                        <p:tav tm="0">
                                          <p:val>
                                            <p:strVal val="ppt_w"/>
                                          </p:val>
                                        </p:tav>
                                        <p:tav tm="100000">
                                          <p:val>
                                            <p:fltVal val="0"/>
                                          </p:val>
                                        </p:tav>
                                      </p:tavLst>
                                    </p:anim>
                                    <p:anim calcmode="lin" valueType="num">
                                      <p:cBhvr>
                                        <p:cTn id="9" dur="3000"/>
                                        <p:tgtEl>
                                          <p:spTgt spid="666642"/>
                                        </p:tgtEl>
                                        <p:attrNameLst>
                                          <p:attrName>ppt_h</p:attrName>
                                        </p:attrNameLst>
                                      </p:cBhvr>
                                      <p:tavLst>
                                        <p:tav tm="0">
                                          <p:val>
                                            <p:strVal val="ppt_h"/>
                                          </p:val>
                                        </p:tav>
                                        <p:tav tm="100000">
                                          <p:val>
                                            <p:fltVal val="0"/>
                                          </p:val>
                                        </p:tav>
                                      </p:tavLst>
                                    </p:anim>
                                    <p:animEffect transition="out" filter="fade">
                                      <p:cBhvr>
                                        <p:cTn id="10" dur="3000"/>
                                        <p:tgtEl>
                                          <p:spTgt spid="666642"/>
                                        </p:tgtEl>
                                      </p:cBhvr>
                                    </p:animEffect>
                                    <p:set>
                                      <p:cBhvr>
                                        <p:cTn id="11" dur="1" fill="hold">
                                          <p:stCondLst>
                                            <p:cond delay="2999"/>
                                          </p:stCondLst>
                                        </p:cTn>
                                        <p:tgtEl>
                                          <p:spTgt spid="66664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666648"/>
                                        </p:tgtEl>
                                        <p:attrNameLst>
                                          <p:attrName>style.visibility</p:attrName>
                                        </p:attrNameLst>
                                      </p:cBhvr>
                                      <p:to>
                                        <p:strVal val="visible"/>
                                      </p:to>
                                    </p:set>
                                    <p:animEffect transition="in" filter="fade">
                                      <p:cBhvr>
                                        <p:cTn id="14" dur="5000"/>
                                        <p:tgtEl>
                                          <p:spTgt spid="666648"/>
                                        </p:tgtEl>
                                      </p:cBhvr>
                                    </p:animEffect>
                                  </p:childTnLst>
                                </p:cTn>
                              </p:par>
                              <p:par>
                                <p:cTn id="15" presetID="9" presetClass="exit" presetSubtype="0" fill="hold" nodeType="withEffect">
                                  <p:stCondLst>
                                    <p:cond delay="0"/>
                                  </p:stCondLst>
                                  <p:childTnLst>
                                    <p:animEffect transition="out" filter="dissolve">
                                      <p:cBhvr>
                                        <p:cTn id="16" dur="500"/>
                                        <p:tgtEl>
                                          <p:spTgt spid="666643"/>
                                        </p:tgtEl>
                                      </p:cBhvr>
                                    </p:animEffect>
                                    <p:set>
                                      <p:cBhvr>
                                        <p:cTn id="17" dur="1" fill="hold">
                                          <p:stCondLst>
                                            <p:cond delay="499"/>
                                          </p:stCondLst>
                                        </p:cTn>
                                        <p:tgtEl>
                                          <p:spTgt spid="666643"/>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666644"/>
                                        </p:tgtEl>
                                      </p:cBhvr>
                                    </p:animEffect>
                                    <p:set>
                                      <p:cBhvr>
                                        <p:cTn id="20" dur="1" fill="hold">
                                          <p:stCondLst>
                                            <p:cond delay="499"/>
                                          </p:stCondLst>
                                        </p:cTn>
                                        <p:tgtEl>
                                          <p:spTgt spid="666644"/>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666645"/>
                                        </p:tgtEl>
                                      </p:cBhvr>
                                    </p:animEffect>
                                    <p:set>
                                      <p:cBhvr>
                                        <p:cTn id="23" dur="1" fill="hold">
                                          <p:stCondLst>
                                            <p:cond delay="499"/>
                                          </p:stCondLst>
                                        </p:cTn>
                                        <p:tgtEl>
                                          <p:spTgt spid="66664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666646"/>
                                        </p:tgtEl>
                                      </p:cBhvr>
                                    </p:animEffect>
                                    <p:set>
                                      <p:cBhvr>
                                        <p:cTn id="26" dur="1" fill="hold">
                                          <p:stCondLst>
                                            <p:cond delay="499"/>
                                          </p:stCondLst>
                                        </p:cTn>
                                        <p:tgtEl>
                                          <p:spTgt spid="666646"/>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666647"/>
                                        </p:tgtEl>
                                      </p:cBhvr>
                                    </p:animEffect>
                                    <p:set>
                                      <p:cBhvr>
                                        <p:cTn id="29" dur="1" fill="hold">
                                          <p:stCondLst>
                                            <p:cond delay="499"/>
                                          </p:stCondLst>
                                        </p:cTn>
                                        <p:tgtEl>
                                          <p:spTgt spid="6666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Circular Concentric Loops</a:t>
            </a:r>
          </a:p>
        </p:txBody>
      </p:sp>
      <p:sp>
        <p:nvSpPr>
          <p:cNvPr id="89090" name="Rectangle 3"/>
          <p:cNvSpPr>
            <a:spLocks noChangeArrowheads="1"/>
          </p:cNvSpPr>
          <p:nvPr/>
        </p:nvSpPr>
        <p:spPr bwMode="auto">
          <a:xfrm>
            <a:off x="0" y="29146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9091"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9092" name="Rectangle 5"/>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9093" name="Rectangle 6"/>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9094" name="Rectangle 7"/>
          <p:cNvSpPr>
            <a:spLocks noChangeArrowheads="1"/>
          </p:cNvSpPr>
          <p:nvPr/>
        </p:nvSpPr>
        <p:spPr bwMode="auto">
          <a:xfrm>
            <a:off x="6313488" y="1941513"/>
            <a:ext cx="215900" cy="215900"/>
          </a:xfrm>
          <a:prstGeom prst="rect">
            <a:avLst/>
          </a:prstGeom>
          <a:solidFill>
            <a:schemeClr val="bg1"/>
          </a:solidFill>
          <a:ln w="9525">
            <a:solidFill>
              <a:schemeClr val="bg1"/>
            </a:solidFill>
            <a:miter lim="800000"/>
            <a:headEnd/>
            <a:tailEnd/>
          </a:ln>
        </p:spPr>
        <p:txBody>
          <a:bodyPr wrap="none" anchor="ctr"/>
          <a:lstStyle/>
          <a:p>
            <a:endParaRPr lang="fr-CH"/>
          </a:p>
        </p:txBody>
      </p:sp>
      <p:pic>
        <p:nvPicPr>
          <p:cNvPr id="890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323850"/>
            <a:ext cx="2133600" cy="12747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89096" name="Rectangle 15"/>
          <p:cNvSpPr>
            <a:spLocks noChangeArrowheads="1"/>
          </p:cNvSpPr>
          <p:nvPr/>
        </p:nvSpPr>
        <p:spPr bwMode="auto">
          <a:xfrm>
            <a:off x="609600" y="1196975"/>
            <a:ext cx="6019800"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sz="1600">
                <a:latin typeface="Calibri" charset="0"/>
                <a:cs typeface="Calibri" charset="0"/>
              </a:rPr>
              <a:t>For the case when a &lt;&lt; d, the parameter k is small and F(k) can be expanded in a small-argument approximation, giving the following expression for</a:t>
            </a:r>
            <a:r>
              <a:rPr lang="en-US" sz="1600" i="1">
                <a:latin typeface="Calibri" charset="0"/>
                <a:cs typeface="Calibri" charset="0"/>
              </a:rPr>
              <a:t> M</a:t>
            </a:r>
            <a:r>
              <a:rPr lang="en-US">
                <a:latin typeface="Calibri" charset="0"/>
                <a:cs typeface="Calibri" charset="0"/>
              </a:rPr>
              <a:t> </a:t>
            </a:r>
          </a:p>
        </p:txBody>
      </p:sp>
      <p:graphicFrame>
        <p:nvGraphicFramePr>
          <p:cNvPr id="89097" name="Object 16"/>
          <p:cNvGraphicFramePr>
            <a:graphicFrameLocks noChangeAspect="1"/>
          </p:cNvGraphicFramePr>
          <p:nvPr/>
        </p:nvGraphicFramePr>
        <p:xfrm>
          <a:off x="990600" y="2187575"/>
          <a:ext cx="1571625" cy="533400"/>
        </p:xfrm>
        <a:graphic>
          <a:graphicData uri="http://schemas.openxmlformats.org/presentationml/2006/ole">
            <mc:AlternateContent xmlns:mc="http://schemas.openxmlformats.org/markup-compatibility/2006">
              <mc:Choice xmlns:v="urn:schemas-microsoft-com:vml" Requires="v">
                <p:oleObj r:id="rId4" imgW="1181100" imgH="400050" progId="Equation.3">
                  <p:embed/>
                </p:oleObj>
              </mc:Choice>
              <mc:Fallback>
                <p:oleObj r:id="rId4" imgW="1181100" imgH="40005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87575"/>
                        <a:ext cx="157162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68689" name="Rectangle 17"/>
          <p:cNvSpPr>
            <a:spLocks noChangeArrowheads="1"/>
          </p:cNvSpPr>
          <p:nvPr/>
        </p:nvSpPr>
        <p:spPr bwMode="auto">
          <a:xfrm>
            <a:off x="685800" y="2797175"/>
            <a:ext cx="71262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fr-CH" sz="1600">
                <a:latin typeface="Calibri" charset="0"/>
                <a:cs typeface="Calibri" charset="0"/>
              </a:rPr>
              <a:t>Overlapping loops 1 and 2, we obtain the self inductance</a:t>
            </a:r>
          </a:p>
        </p:txBody>
      </p:sp>
      <p:graphicFrame>
        <p:nvGraphicFramePr>
          <p:cNvPr id="668690" name="Object 18"/>
          <p:cNvGraphicFramePr>
            <a:graphicFrameLocks noChangeAspect="1"/>
          </p:cNvGraphicFramePr>
          <p:nvPr/>
        </p:nvGraphicFramePr>
        <p:xfrm>
          <a:off x="838200" y="4397375"/>
          <a:ext cx="3228975" cy="466725"/>
        </p:xfrm>
        <a:graphic>
          <a:graphicData uri="http://schemas.openxmlformats.org/presentationml/2006/ole">
            <mc:AlternateContent xmlns:mc="http://schemas.openxmlformats.org/markup-compatibility/2006">
              <mc:Choice xmlns:v="urn:schemas-microsoft-com:vml" Requires="v">
                <p:oleObj r:id="rId6" imgW="2419350" imgH="352425" progId="Equation.3">
                  <p:embed/>
                </p:oleObj>
              </mc:Choice>
              <mc:Fallback>
                <p:oleObj r:id="rId6" imgW="2419350" imgH="3524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397375"/>
                        <a:ext cx="32289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8691" name="Object 19"/>
          <p:cNvGraphicFramePr>
            <a:graphicFrameLocks noChangeAspect="1"/>
          </p:cNvGraphicFramePr>
          <p:nvPr/>
        </p:nvGraphicFramePr>
        <p:xfrm>
          <a:off x="838200" y="3254375"/>
          <a:ext cx="2809875" cy="466725"/>
        </p:xfrm>
        <a:graphic>
          <a:graphicData uri="http://schemas.openxmlformats.org/presentationml/2006/ole">
            <mc:AlternateContent xmlns:mc="http://schemas.openxmlformats.org/markup-compatibility/2006">
              <mc:Choice xmlns:v="urn:schemas-microsoft-com:vml" Requires="v">
                <p:oleObj r:id="rId8" imgW="2105025" imgH="352425" progId="Equation.3">
                  <p:embed/>
                </p:oleObj>
              </mc:Choice>
              <mc:Fallback>
                <p:oleObj r:id="rId8" imgW="2105025" imgH="35242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254375"/>
                        <a:ext cx="28098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68692" name="AutoShape 20"/>
          <p:cNvSpPr>
            <a:spLocks noChangeArrowheads="1"/>
          </p:cNvSpPr>
          <p:nvPr/>
        </p:nvSpPr>
        <p:spPr bwMode="auto">
          <a:xfrm>
            <a:off x="1905000" y="3787775"/>
            <a:ext cx="228600" cy="533400"/>
          </a:xfrm>
          <a:prstGeom prst="down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fr-CH"/>
          </a:p>
        </p:txBody>
      </p:sp>
      <p:graphicFrame>
        <p:nvGraphicFramePr>
          <p:cNvPr id="668693" name="Object 21"/>
          <p:cNvGraphicFramePr>
            <a:graphicFrameLocks noChangeAspect="1"/>
          </p:cNvGraphicFramePr>
          <p:nvPr/>
        </p:nvGraphicFramePr>
        <p:xfrm>
          <a:off x="5791200" y="3254375"/>
          <a:ext cx="1514475" cy="466725"/>
        </p:xfrm>
        <a:graphic>
          <a:graphicData uri="http://schemas.openxmlformats.org/presentationml/2006/ole">
            <mc:AlternateContent xmlns:mc="http://schemas.openxmlformats.org/markup-compatibility/2006">
              <mc:Choice xmlns:v="urn:schemas-microsoft-com:vml" Requires="v">
                <p:oleObj r:id="rId10" imgW="1133475" imgH="352425" progId="Equation.3">
                  <p:embed/>
                </p:oleObj>
              </mc:Choice>
              <mc:Fallback>
                <p:oleObj r:id="rId10" imgW="1133475" imgH="35242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3254375"/>
                        <a:ext cx="15144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68694" name="AutoShape 22"/>
          <p:cNvSpPr>
            <a:spLocks noChangeArrowheads="1"/>
          </p:cNvSpPr>
          <p:nvPr/>
        </p:nvSpPr>
        <p:spPr bwMode="auto">
          <a:xfrm>
            <a:off x="6400800" y="3787775"/>
            <a:ext cx="228600" cy="533400"/>
          </a:xfrm>
          <a:prstGeom prst="down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fr-CH"/>
          </a:p>
        </p:txBody>
      </p:sp>
      <p:graphicFrame>
        <p:nvGraphicFramePr>
          <p:cNvPr id="668695" name="Object 23"/>
          <p:cNvGraphicFramePr>
            <a:graphicFrameLocks noChangeAspect="1"/>
          </p:cNvGraphicFramePr>
          <p:nvPr/>
        </p:nvGraphicFramePr>
        <p:xfrm>
          <a:off x="5867400" y="4397375"/>
          <a:ext cx="1266825" cy="495300"/>
        </p:xfrm>
        <a:graphic>
          <a:graphicData uri="http://schemas.openxmlformats.org/presentationml/2006/ole">
            <mc:AlternateContent xmlns:mc="http://schemas.openxmlformats.org/markup-compatibility/2006">
              <mc:Choice xmlns:v="urn:schemas-microsoft-com:vml" Requires="v">
                <p:oleObj r:id="rId12" imgW="952500" imgH="371475" progId="Equation.3">
                  <p:embed/>
                </p:oleObj>
              </mc:Choice>
              <mc:Fallback>
                <p:oleObj r:id="rId12" imgW="952500" imgH="37147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4397375"/>
                        <a:ext cx="1266825"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68696" name="Rectangle 24"/>
          <p:cNvSpPr>
            <a:spLocks noChangeArrowheads="1"/>
          </p:cNvSpPr>
          <p:nvPr/>
        </p:nvSpPr>
        <p:spPr bwMode="auto">
          <a:xfrm>
            <a:off x="457200" y="5159375"/>
            <a:ext cx="72104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sz="1600">
                <a:latin typeface="Calibri" charset="0"/>
                <a:cs typeface="Calibri" charset="0"/>
              </a:rPr>
              <a:t>For loops where </a:t>
            </a:r>
            <a:r>
              <a:rPr lang="en-US" sz="1600" i="1">
                <a:latin typeface="Calibri" charset="0"/>
                <a:cs typeface="Calibri" charset="0"/>
              </a:rPr>
              <a:t>r</a:t>
            </a:r>
            <a:r>
              <a:rPr lang="en-US" sz="1600" i="1" baseline="-15000">
                <a:latin typeface="Calibri" charset="0"/>
                <a:cs typeface="Calibri" charset="0"/>
              </a:rPr>
              <a:t>o</a:t>
            </a:r>
            <a:r>
              <a:rPr lang="en-US" sz="1600">
                <a:latin typeface="Calibri" charset="0"/>
                <a:cs typeface="Calibri" charset="0"/>
              </a:rPr>
              <a:t> &lt;&lt; </a:t>
            </a:r>
            <a:r>
              <a:rPr lang="en-US" sz="1600" i="1">
                <a:latin typeface="Calibri" charset="0"/>
                <a:cs typeface="Calibri" charset="0"/>
              </a:rPr>
              <a:t>a</a:t>
            </a:r>
            <a:r>
              <a:rPr lang="en-US" sz="1600">
                <a:latin typeface="Calibri" charset="0"/>
                <a:cs typeface="Calibri" charset="0"/>
              </a:rPr>
              <a:t>, this expression is approximated by </a:t>
            </a:r>
          </a:p>
        </p:txBody>
      </p:sp>
      <p:graphicFrame>
        <p:nvGraphicFramePr>
          <p:cNvPr id="668697" name="Object 25"/>
          <p:cNvGraphicFramePr>
            <a:graphicFrameLocks noChangeAspect="1"/>
          </p:cNvGraphicFramePr>
          <p:nvPr/>
        </p:nvGraphicFramePr>
        <p:xfrm>
          <a:off x="2627313" y="5661025"/>
          <a:ext cx="1628775" cy="542925"/>
        </p:xfrm>
        <a:graphic>
          <a:graphicData uri="http://schemas.openxmlformats.org/presentationml/2006/ole">
            <mc:AlternateContent xmlns:mc="http://schemas.openxmlformats.org/markup-compatibility/2006">
              <mc:Choice xmlns:v="urn:schemas-microsoft-com:vml" Requires="v">
                <p:oleObj name="Equation" r:id="rId14" imgW="1219200" imgH="409575" progId="Equation.DSMT4">
                  <p:embed/>
                </p:oleObj>
              </mc:Choice>
              <mc:Fallback>
                <p:oleObj name="Equation" r:id="rId14" imgW="1219200" imgH="409575"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7313" y="5661025"/>
                        <a:ext cx="162877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408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8689"/>
                                        </p:tgtEl>
                                        <p:attrNameLst>
                                          <p:attrName>style.visibility</p:attrName>
                                        </p:attrNameLst>
                                      </p:cBhvr>
                                      <p:to>
                                        <p:strVal val="visible"/>
                                      </p:to>
                                    </p:set>
                                    <p:animEffect transition="in" filter="randombar(horizontal)">
                                      <p:cBhvr>
                                        <p:cTn id="7" dur="500"/>
                                        <p:tgtEl>
                                          <p:spTgt spid="668689"/>
                                        </p:tgtEl>
                                      </p:cBhvr>
                                    </p:animEffect>
                                  </p:childTnLst>
                                </p:cTn>
                              </p:par>
                              <p:par>
                                <p:cTn id="8" presetID="14" presetClass="entr" presetSubtype="10" fill="hold" nodeType="withEffect">
                                  <p:stCondLst>
                                    <p:cond delay="0"/>
                                  </p:stCondLst>
                                  <p:childTnLst>
                                    <p:set>
                                      <p:cBhvr>
                                        <p:cTn id="9" dur="1" fill="hold">
                                          <p:stCondLst>
                                            <p:cond delay="0"/>
                                          </p:stCondLst>
                                        </p:cTn>
                                        <p:tgtEl>
                                          <p:spTgt spid="668691"/>
                                        </p:tgtEl>
                                        <p:attrNameLst>
                                          <p:attrName>style.visibility</p:attrName>
                                        </p:attrNameLst>
                                      </p:cBhvr>
                                      <p:to>
                                        <p:strVal val="visible"/>
                                      </p:to>
                                    </p:set>
                                    <p:animEffect transition="in" filter="randombar(horizontal)">
                                      <p:cBhvr>
                                        <p:cTn id="10" dur="500"/>
                                        <p:tgtEl>
                                          <p:spTgt spid="668691"/>
                                        </p:tgtEl>
                                      </p:cBhvr>
                                    </p:animEffect>
                                  </p:childTnLst>
                                </p:cTn>
                              </p:par>
                              <p:par>
                                <p:cTn id="11" presetID="14" presetClass="entr" presetSubtype="10" fill="hold" nodeType="withEffect">
                                  <p:stCondLst>
                                    <p:cond delay="0"/>
                                  </p:stCondLst>
                                  <p:childTnLst>
                                    <p:set>
                                      <p:cBhvr>
                                        <p:cTn id="12" dur="1" fill="hold">
                                          <p:stCondLst>
                                            <p:cond delay="0"/>
                                          </p:stCondLst>
                                        </p:cTn>
                                        <p:tgtEl>
                                          <p:spTgt spid="668693"/>
                                        </p:tgtEl>
                                        <p:attrNameLst>
                                          <p:attrName>style.visibility</p:attrName>
                                        </p:attrNameLst>
                                      </p:cBhvr>
                                      <p:to>
                                        <p:strVal val="visible"/>
                                      </p:to>
                                    </p:set>
                                    <p:animEffect transition="in" filter="randombar(horizontal)">
                                      <p:cBhvr>
                                        <p:cTn id="13" dur="500"/>
                                        <p:tgtEl>
                                          <p:spTgt spid="6686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68692"/>
                                        </p:tgtEl>
                                        <p:attrNameLst>
                                          <p:attrName>style.visibility</p:attrName>
                                        </p:attrNameLst>
                                      </p:cBhvr>
                                      <p:to>
                                        <p:strVal val="visible"/>
                                      </p:to>
                                    </p:set>
                                    <p:animEffect transition="in" filter="randombar(horizontal)">
                                      <p:cBhvr>
                                        <p:cTn id="16" dur="500"/>
                                        <p:tgtEl>
                                          <p:spTgt spid="66869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68694"/>
                                        </p:tgtEl>
                                        <p:attrNameLst>
                                          <p:attrName>style.visibility</p:attrName>
                                        </p:attrNameLst>
                                      </p:cBhvr>
                                      <p:to>
                                        <p:strVal val="visible"/>
                                      </p:to>
                                    </p:set>
                                    <p:animEffect transition="in" filter="randombar(horizontal)">
                                      <p:cBhvr>
                                        <p:cTn id="19" dur="500"/>
                                        <p:tgtEl>
                                          <p:spTgt spid="668694"/>
                                        </p:tgtEl>
                                      </p:cBhvr>
                                    </p:animEffect>
                                  </p:childTnLst>
                                </p:cTn>
                              </p:par>
                              <p:par>
                                <p:cTn id="20" presetID="14" presetClass="entr" presetSubtype="10" fill="hold" nodeType="withEffect">
                                  <p:stCondLst>
                                    <p:cond delay="0"/>
                                  </p:stCondLst>
                                  <p:childTnLst>
                                    <p:set>
                                      <p:cBhvr>
                                        <p:cTn id="21" dur="1" fill="hold">
                                          <p:stCondLst>
                                            <p:cond delay="0"/>
                                          </p:stCondLst>
                                        </p:cTn>
                                        <p:tgtEl>
                                          <p:spTgt spid="668690"/>
                                        </p:tgtEl>
                                        <p:attrNameLst>
                                          <p:attrName>style.visibility</p:attrName>
                                        </p:attrNameLst>
                                      </p:cBhvr>
                                      <p:to>
                                        <p:strVal val="visible"/>
                                      </p:to>
                                    </p:set>
                                    <p:animEffect transition="in" filter="randombar(horizontal)">
                                      <p:cBhvr>
                                        <p:cTn id="22" dur="500"/>
                                        <p:tgtEl>
                                          <p:spTgt spid="668690"/>
                                        </p:tgtEl>
                                      </p:cBhvr>
                                    </p:animEffect>
                                  </p:childTnLst>
                                </p:cTn>
                              </p:par>
                              <p:par>
                                <p:cTn id="23" presetID="14" presetClass="entr" presetSubtype="10" fill="hold" nodeType="withEffect">
                                  <p:stCondLst>
                                    <p:cond delay="0"/>
                                  </p:stCondLst>
                                  <p:childTnLst>
                                    <p:set>
                                      <p:cBhvr>
                                        <p:cTn id="24" dur="1" fill="hold">
                                          <p:stCondLst>
                                            <p:cond delay="0"/>
                                          </p:stCondLst>
                                        </p:cTn>
                                        <p:tgtEl>
                                          <p:spTgt spid="668695"/>
                                        </p:tgtEl>
                                        <p:attrNameLst>
                                          <p:attrName>style.visibility</p:attrName>
                                        </p:attrNameLst>
                                      </p:cBhvr>
                                      <p:to>
                                        <p:strVal val="visible"/>
                                      </p:to>
                                    </p:set>
                                    <p:animEffect transition="in" filter="randombar(horizontal)">
                                      <p:cBhvr>
                                        <p:cTn id="25" dur="500"/>
                                        <p:tgtEl>
                                          <p:spTgt spid="6686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68696"/>
                                        </p:tgtEl>
                                        <p:attrNameLst>
                                          <p:attrName>style.visibility</p:attrName>
                                        </p:attrNameLst>
                                      </p:cBhvr>
                                      <p:to>
                                        <p:strVal val="visible"/>
                                      </p:to>
                                    </p:set>
                                    <p:animEffect transition="in" filter="randombar(horizontal)">
                                      <p:cBhvr>
                                        <p:cTn id="30" dur="500"/>
                                        <p:tgtEl>
                                          <p:spTgt spid="668696"/>
                                        </p:tgtEl>
                                      </p:cBhvr>
                                    </p:animEffect>
                                  </p:childTnLst>
                                </p:cTn>
                              </p:par>
                              <p:par>
                                <p:cTn id="31" presetID="14" presetClass="entr" presetSubtype="10" fill="hold" nodeType="withEffect">
                                  <p:stCondLst>
                                    <p:cond delay="0"/>
                                  </p:stCondLst>
                                  <p:childTnLst>
                                    <p:set>
                                      <p:cBhvr>
                                        <p:cTn id="32" dur="1" fill="hold">
                                          <p:stCondLst>
                                            <p:cond delay="0"/>
                                          </p:stCondLst>
                                        </p:cTn>
                                        <p:tgtEl>
                                          <p:spTgt spid="668697"/>
                                        </p:tgtEl>
                                        <p:attrNameLst>
                                          <p:attrName>style.visibility</p:attrName>
                                        </p:attrNameLst>
                                      </p:cBhvr>
                                      <p:to>
                                        <p:strVal val="visible"/>
                                      </p:to>
                                    </p:set>
                                    <p:animEffect transition="in" filter="randombar(horizontal)">
                                      <p:cBhvr>
                                        <p:cTn id="33" dur="500"/>
                                        <p:tgtEl>
                                          <p:spTgt spid="668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89" grpId="0"/>
      <p:bldP spid="668692" grpId="0" animBg="1"/>
      <p:bldP spid="668694" grpId="0" animBg="1"/>
      <p:bldP spid="6686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ChangeArrowheads="1"/>
          </p:cNvSpPr>
          <p:nvPr/>
        </p:nvSpPr>
        <p:spPr bwMode="auto">
          <a:xfrm>
            <a:off x="0" y="29146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1138"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1139" name="Rectangle 5"/>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1140" name="Rectangle 6"/>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1141" name="Rectangle 7"/>
          <p:cNvSpPr>
            <a:spLocks noChangeArrowheads="1"/>
          </p:cNvSpPr>
          <p:nvPr/>
        </p:nvSpPr>
        <p:spPr bwMode="auto">
          <a:xfrm>
            <a:off x="6313488" y="1941513"/>
            <a:ext cx="215900" cy="215900"/>
          </a:xfrm>
          <a:prstGeom prst="rect">
            <a:avLst/>
          </a:prstGeom>
          <a:solidFill>
            <a:schemeClr val="bg1"/>
          </a:solidFill>
          <a:ln w="9525">
            <a:solidFill>
              <a:schemeClr val="bg1"/>
            </a:solidFill>
            <a:miter lim="800000"/>
            <a:headEnd/>
            <a:tailEnd/>
          </a:ln>
        </p:spPr>
        <p:txBody>
          <a:bodyPr wrap="none" anchor="ctr"/>
          <a:lstStyle/>
          <a:p>
            <a:endParaRPr lang="fr-CH"/>
          </a:p>
        </p:txBody>
      </p:sp>
      <p:pic>
        <p:nvPicPr>
          <p:cNvPr id="67074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0"/>
            <a:ext cx="3714750" cy="282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70741" name="Object 21"/>
          <p:cNvGraphicFramePr>
            <a:graphicFrameLocks noChangeAspect="1"/>
          </p:cNvGraphicFramePr>
          <p:nvPr/>
        </p:nvGraphicFramePr>
        <p:xfrm>
          <a:off x="1541463" y="4989513"/>
          <a:ext cx="5738812" cy="858837"/>
        </p:xfrm>
        <a:graphic>
          <a:graphicData uri="http://schemas.openxmlformats.org/presentationml/2006/ole">
            <mc:AlternateContent xmlns:mc="http://schemas.openxmlformats.org/markup-compatibility/2006">
              <mc:Choice xmlns:v="urn:schemas-microsoft-com:vml" Requires="v">
                <p:oleObj r:id="rId4" imgW="3009900" imgH="447675" progId="Equation.3">
                  <p:embed/>
                </p:oleObj>
              </mc:Choice>
              <mc:Fallback>
                <p:oleObj r:id="rId4" imgW="3009900" imgH="44767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463" y="4989513"/>
                        <a:ext cx="5738812" cy="85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67074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2819400" cy="214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70743" name="Object 23"/>
          <p:cNvGraphicFramePr>
            <a:graphicFrameLocks noChangeAspect="1"/>
          </p:cNvGraphicFramePr>
          <p:nvPr/>
        </p:nvGraphicFramePr>
        <p:xfrm>
          <a:off x="4419600" y="2667000"/>
          <a:ext cx="4010025" cy="600075"/>
        </p:xfrm>
        <a:graphic>
          <a:graphicData uri="http://schemas.openxmlformats.org/presentationml/2006/ole">
            <mc:AlternateContent xmlns:mc="http://schemas.openxmlformats.org/markup-compatibility/2006">
              <mc:Choice xmlns:v="urn:schemas-microsoft-com:vml" Requires="v">
                <p:oleObj name="Equation" r:id="rId6" imgW="3009900" imgH="447675" progId="Equation.DSMT4">
                  <p:embed/>
                </p:oleObj>
              </mc:Choice>
              <mc:Fallback>
                <p:oleObj name="Equation" r:id="rId6" imgW="3009900" imgH="44767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667000"/>
                        <a:ext cx="4010025"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Two Parallel Conductor Segments</a:t>
            </a:r>
          </a:p>
        </p:txBody>
      </p:sp>
    </p:spTree>
    <p:extLst>
      <p:ext uri="{BB962C8B-B14F-4D97-AF65-F5344CB8AC3E}">
        <p14:creationId xmlns:p14="http://schemas.microsoft.com/office/powerpoint/2010/main" val="8016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1.66667E-6 8.14061E-7 L -0.18298 -0.05273 " pathEditMode="relative" rAng="0" ptsTypes="AA">
                                      <p:cBhvr>
                                        <p:cTn id="6" dur="2000" fill="hold"/>
                                        <p:tgtEl>
                                          <p:spTgt spid="670740"/>
                                        </p:tgtEl>
                                        <p:attrNameLst>
                                          <p:attrName>ppt_x</p:attrName>
                                          <p:attrName>ppt_y</p:attrName>
                                        </p:attrNameLst>
                                      </p:cBhvr>
                                      <p:rCtr x="-9149" y="-2636"/>
                                    </p:animMotion>
                                  </p:childTnLst>
                                </p:cTn>
                              </p:par>
                              <p:par>
                                <p:cTn id="7" presetID="53" presetClass="exit" presetSubtype="0" fill="hold" nodeType="withEffect">
                                  <p:stCondLst>
                                    <p:cond delay="0"/>
                                  </p:stCondLst>
                                  <p:childTnLst>
                                    <p:anim calcmode="lin" valueType="num">
                                      <p:cBhvr>
                                        <p:cTn id="8" dur="3000"/>
                                        <p:tgtEl>
                                          <p:spTgt spid="670740"/>
                                        </p:tgtEl>
                                        <p:attrNameLst>
                                          <p:attrName>ppt_w</p:attrName>
                                        </p:attrNameLst>
                                      </p:cBhvr>
                                      <p:tavLst>
                                        <p:tav tm="0">
                                          <p:val>
                                            <p:strVal val="ppt_w"/>
                                          </p:val>
                                        </p:tav>
                                        <p:tav tm="100000">
                                          <p:val>
                                            <p:fltVal val="0"/>
                                          </p:val>
                                        </p:tav>
                                      </p:tavLst>
                                    </p:anim>
                                    <p:anim calcmode="lin" valueType="num">
                                      <p:cBhvr>
                                        <p:cTn id="9" dur="3000"/>
                                        <p:tgtEl>
                                          <p:spTgt spid="670740"/>
                                        </p:tgtEl>
                                        <p:attrNameLst>
                                          <p:attrName>ppt_h</p:attrName>
                                        </p:attrNameLst>
                                      </p:cBhvr>
                                      <p:tavLst>
                                        <p:tav tm="0">
                                          <p:val>
                                            <p:strVal val="ppt_h"/>
                                          </p:val>
                                        </p:tav>
                                        <p:tav tm="100000">
                                          <p:val>
                                            <p:fltVal val="0"/>
                                          </p:val>
                                        </p:tav>
                                      </p:tavLst>
                                    </p:anim>
                                    <p:animEffect transition="out" filter="fade">
                                      <p:cBhvr>
                                        <p:cTn id="10" dur="3000"/>
                                        <p:tgtEl>
                                          <p:spTgt spid="670740"/>
                                        </p:tgtEl>
                                      </p:cBhvr>
                                    </p:animEffect>
                                    <p:set>
                                      <p:cBhvr>
                                        <p:cTn id="11" dur="1" fill="hold">
                                          <p:stCondLst>
                                            <p:cond delay="2999"/>
                                          </p:stCondLst>
                                        </p:cTn>
                                        <p:tgtEl>
                                          <p:spTgt spid="670740"/>
                                        </p:tgtEl>
                                        <p:attrNameLst>
                                          <p:attrName>style.visibility</p:attrName>
                                        </p:attrNameLst>
                                      </p:cBhvr>
                                      <p:to>
                                        <p:strVal val="hidden"/>
                                      </p:to>
                                    </p:set>
                                  </p:childTnLst>
                                </p:cTn>
                              </p:par>
                              <p:par>
                                <p:cTn id="12" presetID="56" presetClass="path" presetSubtype="0" accel="50000" decel="50000" fill="hold" nodeType="withEffect">
                                  <p:stCondLst>
                                    <p:cond delay="0"/>
                                  </p:stCondLst>
                                  <p:childTnLst>
                                    <p:animMotion origin="layout" path="M 0.0 0.0  L 0.25 -0.33302  E" pathEditMode="relative" ptsTypes="">
                                      <p:cBhvr>
                                        <p:cTn id="13" dur="2000" fill="hold"/>
                                        <p:tgtEl>
                                          <p:spTgt spid="670741"/>
                                        </p:tgtEl>
                                        <p:attrNameLst>
                                          <p:attrName>ppt_x</p:attrName>
                                          <p:attrName>ppt_y</p:attrName>
                                        </p:attrNameLst>
                                      </p:cBhvr>
                                    </p:animMotion>
                                  </p:childTnLst>
                                </p:cTn>
                              </p:par>
                              <p:par>
                                <p:cTn id="14" presetID="53" presetClass="exit" presetSubtype="0" fill="hold" nodeType="withEffect">
                                  <p:stCondLst>
                                    <p:cond delay="0"/>
                                  </p:stCondLst>
                                  <p:childTnLst>
                                    <p:anim calcmode="lin" valueType="num">
                                      <p:cBhvr>
                                        <p:cTn id="15" dur="3000"/>
                                        <p:tgtEl>
                                          <p:spTgt spid="670741"/>
                                        </p:tgtEl>
                                        <p:attrNameLst>
                                          <p:attrName>ppt_w</p:attrName>
                                        </p:attrNameLst>
                                      </p:cBhvr>
                                      <p:tavLst>
                                        <p:tav tm="0">
                                          <p:val>
                                            <p:strVal val="ppt_w"/>
                                          </p:val>
                                        </p:tav>
                                        <p:tav tm="100000">
                                          <p:val>
                                            <p:fltVal val="0"/>
                                          </p:val>
                                        </p:tav>
                                      </p:tavLst>
                                    </p:anim>
                                    <p:anim calcmode="lin" valueType="num">
                                      <p:cBhvr>
                                        <p:cTn id="16" dur="3000"/>
                                        <p:tgtEl>
                                          <p:spTgt spid="670741"/>
                                        </p:tgtEl>
                                        <p:attrNameLst>
                                          <p:attrName>ppt_h</p:attrName>
                                        </p:attrNameLst>
                                      </p:cBhvr>
                                      <p:tavLst>
                                        <p:tav tm="0">
                                          <p:val>
                                            <p:strVal val="ppt_h"/>
                                          </p:val>
                                        </p:tav>
                                        <p:tav tm="100000">
                                          <p:val>
                                            <p:fltVal val="0"/>
                                          </p:val>
                                        </p:tav>
                                      </p:tavLst>
                                    </p:anim>
                                    <p:animEffect transition="out" filter="fade">
                                      <p:cBhvr>
                                        <p:cTn id="17" dur="3000"/>
                                        <p:tgtEl>
                                          <p:spTgt spid="670741"/>
                                        </p:tgtEl>
                                      </p:cBhvr>
                                    </p:animEffect>
                                    <p:set>
                                      <p:cBhvr>
                                        <p:cTn id="18" dur="1" fill="hold">
                                          <p:stCondLst>
                                            <p:cond delay="2999"/>
                                          </p:stCondLst>
                                        </p:cTn>
                                        <p:tgtEl>
                                          <p:spTgt spid="67074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70742"/>
                                        </p:tgtEl>
                                        <p:attrNameLst>
                                          <p:attrName>style.visibility</p:attrName>
                                        </p:attrNameLst>
                                      </p:cBhvr>
                                      <p:to>
                                        <p:strVal val="visible"/>
                                      </p:to>
                                    </p:set>
                                    <p:animEffect transition="in" filter="fade">
                                      <p:cBhvr>
                                        <p:cTn id="21" dur="5000"/>
                                        <p:tgtEl>
                                          <p:spTgt spid="670742"/>
                                        </p:tgtEl>
                                      </p:cBhvr>
                                    </p:animEffect>
                                  </p:childTnLst>
                                </p:cTn>
                              </p:par>
                              <p:par>
                                <p:cTn id="22" presetID="10" presetClass="entr" presetSubtype="0" fill="hold" nodeType="withEffect">
                                  <p:stCondLst>
                                    <p:cond delay="0"/>
                                  </p:stCondLst>
                                  <p:childTnLst>
                                    <p:set>
                                      <p:cBhvr>
                                        <p:cTn id="23" dur="1" fill="hold">
                                          <p:stCondLst>
                                            <p:cond delay="0"/>
                                          </p:stCondLst>
                                        </p:cTn>
                                        <p:tgtEl>
                                          <p:spTgt spid="670743"/>
                                        </p:tgtEl>
                                        <p:attrNameLst>
                                          <p:attrName>style.visibility</p:attrName>
                                        </p:attrNameLst>
                                      </p:cBhvr>
                                      <p:to>
                                        <p:strVal val="visible"/>
                                      </p:to>
                                    </p:set>
                                    <p:animEffect transition="in" filter="fade">
                                      <p:cBhvr>
                                        <p:cTn id="24" dur="5000"/>
                                        <p:tgtEl>
                                          <p:spTgt spid="67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MTL Equations (From Chapter 6)</a:t>
            </a:r>
            <a:endParaRPr lang="en-US" sz="3200" i="1" kern="0" dirty="0">
              <a:solidFill>
                <a:srgbClr val="FF0000"/>
              </a:solidFill>
              <a:cs typeface="Arial" charset="0"/>
            </a:endParaRPr>
          </a:p>
        </p:txBody>
      </p:sp>
      <p:pic>
        <p:nvPicPr>
          <p:cNvPr id="1177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4575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7763" name="Object 7"/>
          <p:cNvGraphicFramePr>
            <a:graphicFrameLocks noChangeAspect="1"/>
          </p:cNvGraphicFramePr>
          <p:nvPr/>
        </p:nvGraphicFramePr>
        <p:xfrm>
          <a:off x="1277938" y="1911350"/>
          <a:ext cx="2930525" cy="525463"/>
        </p:xfrm>
        <a:graphic>
          <a:graphicData uri="http://schemas.openxmlformats.org/presentationml/2006/ole">
            <mc:AlternateContent xmlns:mc="http://schemas.openxmlformats.org/markup-compatibility/2006">
              <mc:Choice xmlns:v="urn:schemas-microsoft-com:vml" Requires="v">
                <p:oleObj name="Equation" r:id="rId4" imgW="2616200" imgH="469900" progId="Equation.DSMT4">
                  <p:embed/>
                </p:oleObj>
              </mc:Choice>
              <mc:Fallback>
                <p:oleObj name="Equation" r:id="rId4" imgW="2616200" imgH="469900" progId="Equation.DSMT4">
                  <p:embed/>
                  <p:pic>
                    <p:nvPicPr>
                      <p:cNvPr id="1177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1911350"/>
                        <a:ext cx="2930525"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17764" name="TextBox 2"/>
          <p:cNvSpPr txBox="1">
            <a:spLocks noChangeArrowheads="1"/>
          </p:cNvSpPr>
          <p:nvPr/>
        </p:nvSpPr>
        <p:spPr bwMode="auto">
          <a:xfrm>
            <a:off x="609600" y="1371600"/>
            <a:ext cx="16351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MTL equations:</a:t>
            </a:r>
          </a:p>
        </p:txBody>
      </p:sp>
      <p:sp>
        <p:nvSpPr>
          <p:cNvPr id="117765" name="TextBox 13"/>
          <p:cNvSpPr txBox="1">
            <a:spLocks noChangeArrowheads="1"/>
          </p:cNvSpPr>
          <p:nvPr/>
        </p:nvSpPr>
        <p:spPr bwMode="auto">
          <a:xfrm>
            <a:off x="762000" y="3276600"/>
            <a:ext cx="6000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and:</a:t>
            </a:r>
          </a:p>
        </p:txBody>
      </p:sp>
      <p:graphicFrame>
        <p:nvGraphicFramePr>
          <p:cNvPr id="117766" name="Object 7"/>
          <p:cNvGraphicFramePr>
            <a:graphicFrameLocks noChangeAspect="1"/>
          </p:cNvGraphicFramePr>
          <p:nvPr/>
        </p:nvGraphicFramePr>
        <p:xfrm>
          <a:off x="1317625" y="2584450"/>
          <a:ext cx="2887663" cy="538163"/>
        </p:xfrm>
        <a:graphic>
          <a:graphicData uri="http://schemas.openxmlformats.org/presentationml/2006/ole">
            <mc:AlternateContent xmlns:mc="http://schemas.openxmlformats.org/markup-compatibility/2006">
              <mc:Choice xmlns:v="urn:schemas-microsoft-com:vml" Requires="v">
                <p:oleObj name="Equation" r:id="rId6" imgW="2578100" imgH="482600" progId="Equation.3">
                  <p:embed/>
                </p:oleObj>
              </mc:Choice>
              <mc:Fallback>
                <p:oleObj name="Equation" r:id="rId6" imgW="2578100" imgH="482600" progId="Equation.3">
                  <p:embed/>
                  <p:pic>
                    <p:nvPicPr>
                      <p:cNvPr id="117766"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7625" y="2584450"/>
                        <a:ext cx="2887663" cy="53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7767" name="Object 7"/>
          <p:cNvGraphicFramePr>
            <a:graphicFrameLocks noChangeAspect="1"/>
          </p:cNvGraphicFramePr>
          <p:nvPr/>
        </p:nvGraphicFramePr>
        <p:xfrm>
          <a:off x="1219200" y="3886200"/>
          <a:ext cx="3498850" cy="539750"/>
        </p:xfrm>
        <a:graphic>
          <a:graphicData uri="http://schemas.openxmlformats.org/presentationml/2006/ole">
            <mc:AlternateContent xmlns:mc="http://schemas.openxmlformats.org/markup-compatibility/2006">
              <mc:Choice xmlns:v="urn:schemas-microsoft-com:vml" Requires="v">
                <p:oleObj name="Equation" r:id="rId8" imgW="3124200" imgH="482600" progId="Equation.3">
                  <p:embed/>
                </p:oleObj>
              </mc:Choice>
              <mc:Fallback>
                <p:oleObj name="Equation" r:id="rId8" imgW="3124200" imgH="482600" progId="Equation.3">
                  <p:embed/>
                  <p:pic>
                    <p:nvPicPr>
                      <p:cNvPr id="11776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86200"/>
                        <a:ext cx="349885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7768" name="Object 7"/>
          <p:cNvGraphicFramePr>
            <a:graphicFrameLocks noChangeAspect="1"/>
          </p:cNvGraphicFramePr>
          <p:nvPr/>
        </p:nvGraphicFramePr>
        <p:xfrm>
          <a:off x="1290638" y="4654550"/>
          <a:ext cx="3355975" cy="525463"/>
        </p:xfrm>
        <a:graphic>
          <a:graphicData uri="http://schemas.openxmlformats.org/presentationml/2006/ole">
            <mc:AlternateContent xmlns:mc="http://schemas.openxmlformats.org/markup-compatibility/2006">
              <mc:Choice xmlns:v="urn:schemas-microsoft-com:vml" Requires="v">
                <p:oleObj name="Equation" r:id="rId10" imgW="2997200" imgH="469900" progId="Equation.DSMT4">
                  <p:embed/>
                </p:oleObj>
              </mc:Choice>
              <mc:Fallback>
                <p:oleObj name="Equation" r:id="rId10" imgW="2997200" imgH="469900" progId="Equation.DSMT4">
                  <p:embed/>
                  <p:pic>
                    <p:nvPicPr>
                      <p:cNvPr id="117768"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0638" y="4654550"/>
                        <a:ext cx="3355975"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867400" y="3962400"/>
            <a:ext cx="3124200" cy="1077913"/>
          </a:xfrm>
          <a:prstGeom prst="rect">
            <a:avLst/>
          </a:prstGeom>
          <a:solidFill>
            <a:srgbClr val="FFF67F"/>
          </a:solidFill>
          <a:ln>
            <a:solidFill>
              <a:srgbClr val="FF0000"/>
            </a:solidFill>
          </a:ln>
          <a:effectLst>
            <a:outerShdw blurRad="50800" dist="38100" dir="2700000" algn="tl" rotWithShape="0">
              <a:prstClr val="black">
                <a:alpha val="40000"/>
              </a:prstClr>
            </a:outerShdw>
          </a:effectLst>
        </p:spPr>
        <p:txBody>
          <a:bodyPr>
            <a:spAutoFit/>
          </a:bodyPr>
          <a:lstStyle/>
          <a:p>
            <a:pPr>
              <a:defRPr/>
            </a:pPr>
            <a:r>
              <a:rPr lang="en-US" sz="1600" dirty="0">
                <a:solidFill>
                  <a:srgbClr val="FF0000"/>
                </a:solidFill>
              </a:rPr>
              <a:t>These are coupled partial differential equations. They can be written compactly in matrix form (</a:t>
            </a:r>
            <a:r>
              <a:rPr lang="en-US" sz="1600">
                <a:solidFill>
                  <a:srgbClr val="FF0000"/>
                </a:solidFill>
              </a:rPr>
              <a:t>see Chapter 6).</a:t>
            </a:r>
            <a:endParaRPr lang="en-US" sz="1600" dirty="0">
              <a:solidFill>
                <a:srgbClr val="FF0000"/>
              </a:solidFill>
            </a:endParaRPr>
          </a:p>
        </p:txBody>
      </p:sp>
      <p:cxnSp>
        <p:nvCxnSpPr>
          <p:cNvPr id="19" name="Straight Arrow Connector 18"/>
          <p:cNvCxnSpPr>
            <a:stCxn id="6" idx="1"/>
          </p:cNvCxnSpPr>
          <p:nvPr/>
        </p:nvCxnSpPr>
        <p:spPr>
          <a:xfrm flipH="1" flipV="1">
            <a:off x="4724400" y="2667000"/>
            <a:ext cx="1143000" cy="1833563"/>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1"/>
          </p:cNvCxnSpPr>
          <p:nvPr/>
        </p:nvCxnSpPr>
        <p:spPr>
          <a:xfrm flipH="1">
            <a:off x="4953000" y="4500563"/>
            <a:ext cx="914400" cy="71437"/>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3186" name="Rectangle 5"/>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9318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2819400" cy="214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3188" name="Object 13"/>
          <p:cNvGraphicFramePr>
            <a:graphicFrameLocks noChangeAspect="1"/>
          </p:cNvGraphicFramePr>
          <p:nvPr/>
        </p:nvGraphicFramePr>
        <p:xfrm>
          <a:off x="4419600" y="2667000"/>
          <a:ext cx="4010025" cy="600075"/>
        </p:xfrm>
        <a:graphic>
          <a:graphicData uri="http://schemas.openxmlformats.org/presentationml/2006/ole">
            <mc:AlternateContent xmlns:mc="http://schemas.openxmlformats.org/markup-compatibility/2006">
              <mc:Choice xmlns:v="urn:schemas-microsoft-com:vml" Requires="v">
                <p:oleObj name="Equation" r:id="rId4" imgW="3009900" imgH="447675" progId="Equation.DSMT4">
                  <p:embed/>
                </p:oleObj>
              </mc:Choice>
              <mc:Fallback>
                <p:oleObj name="Equation" r:id="rId4" imgW="3009900" imgH="44767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667000"/>
                        <a:ext cx="4010025"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9318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191000"/>
            <a:ext cx="3505200" cy="233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90" name="AutoShape 15"/>
          <p:cNvSpPr>
            <a:spLocks noChangeArrowheads="1"/>
          </p:cNvSpPr>
          <p:nvPr/>
        </p:nvSpPr>
        <p:spPr bwMode="auto">
          <a:xfrm>
            <a:off x="1066800" y="5181600"/>
            <a:ext cx="14478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fr-CH"/>
          </a:p>
        </p:txBody>
      </p:sp>
      <p:sp>
        <p:nvSpPr>
          <p:cNvPr id="10"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Two Parallel Conductor Segments</a:t>
            </a:r>
          </a:p>
        </p:txBody>
      </p:sp>
    </p:spTree>
    <p:extLst>
      <p:ext uri="{BB962C8B-B14F-4D97-AF65-F5344CB8AC3E}">
        <p14:creationId xmlns:p14="http://schemas.microsoft.com/office/powerpoint/2010/main" val="305597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5234"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74825" name="Rectangle 9"/>
          <p:cNvSpPr>
            <a:spLocks noGrp="1" noChangeArrowheads="1"/>
          </p:cNvSpPr>
          <p:nvPr>
            <p:ph type="body" idx="1"/>
          </p:nvPr>
        </p:nvSpPr>
        <p:spPr>
          <a:xfrm>
            <a:off x="395288" y="1341438"/>
            <a:ext cx="8229600" cy="3341687"/>
          </a:xfrm>
          <a:noFill/>
        </p:spPr>
        <p:txBody>
          <a:bodyPr/>
          <a:lstStyle/>
          <a:p>
            <a:pPr eaLnBrk="1" hangingPunct="1">
              <a:lnSpc>
                <a:spcPct val="80000"/>
              </a:lnSpc>
            </a:pPr>
            <a:r>
              <a:rPr lang="en-US" sz="1800">
                <a:latin typeface="Calibri" charset="0"/>
              </a:rPr>
              <a:t>The self inductance of a square loop of radius </a:t>
            </a:r>
            <a:r>
              <a:rPr lang="en-US" sz="1800" i="1">
                <a:latin typeface="Calibri" charset="0"/>
              </a:rPr>
              <a:t>r</a:t>
            </a:r>
            <a:r>
              <a:rPr lang="en-US" sz="1800" i="1" baseline="-15000">
                <a:latin typeface="Calibri" charset="0"/>
              </a:rPr>
              <a:t>o</a:t>
            </a:r>
            <a:r>
              <a:rPr lang="en-US" sz="1800">
                <a:latin typeface="Calibri" charset="0"/>
              </a:rPr>
              <a:t> and side length </a:t>
            </a:r>
            <a:r>
              <a:rPr lang="en-US" sz="1800" i="1">
                <a:latin typeface="Calibri" charset="0"/>
              </a:rPr>
              <a:t>a</a:t>
            </a:r>
            <a:r>
              <a:rPr lang="en-US" sz="1800">
                <a:latin typeface="Calibri" charset="0"/>
              </a:rPr>
              <a:t> can be expressed as (letting </a:t>
            </a:r>
            <a:r>
              <a:rPr lang="en-US" sz="1800" i="1">
                <a:latin typeface="Calibri" charset="0"/>
              </a:rPr>
              <a:t>p</a:t>
            </a:r>
            <a:r>
              <a:rPr lang="en-US" sz="1800">
                <a:latin typeface="Calibri" charset="0"/>
              </a:rPr>
              <a:t> = </a:t>
            </a:r>
            <a:r>
              <a:rPr lang="en-US" sz="1800" i="1">
                <a:latin typeface="Calibri" charset="0"/>
              </a:rPr>
              <a:t>a</a:t>
            </a:r>
            <a:r>
              <a:rPr lang="en-US" sz="1800">
                <a:latin typeface="Calibri" charset="0"/>
              </a:rPr>
              <a:t>/</a:t>
            </a:r>
            <a:r>
              <a:rPr lang="en-US" sz="1800" i="1">
                <a:latin typeface="Calibri" charset="0"/>
              </a:rPr>
              <a:t>r</a:t>
            </a:r>
            <a:r>
              <a:rPr lang="en-US" sz="1800" i="1" baseline="-15000">
                <a:latin typeface="Calibri" charset="0"/>
              </a:rPr>
              <a:t>o</a:t>
            </a:r>
            <a:r>
              <a:rPr lang="en-US" sz="1800">
                <a:latin typeface="Calibri" charset="0"/>
              </a:rPr>
              <a:t>)</a:t>
            </a: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r>
              <a:rPr lang="en-US" sz="1800">
                <a:latin typeface="Calibri" charset="0"/>
              </a:rPr>
              <a:t>and for loops where </a:t>
            </a:r>
            <a:r>
              <a:rPr lang="en-US" sz="1800" i="1">
                <a:latin typeface="Calibri" charset="0"/>
              </a:rPr>
              <a:t>r</a:t>
            </a:r>
            <a:r>
              <a:rPr lang="en-US" sz="1800" i="1" baseline="-15000">
                <a:latin typeface="Calibri" charset="0"/>
              </a:rPr>
              <a:t>o</a:t>
            </a:r>
            <a:r>
              <a:rPr lang="en-US" sz="1800">
                <a:latin typeface="Calibri" charset="0"/>
              </a:rPr>
              <a:t> &lt;&lt; </a:t>
            </a:r>
            <a:r>
              <a:rPr lang="en-US" sz="1800" i="1">
                <a:latin typeface="Calibri" charset="0"/>
              </a:rPr>
              <a:t>a</a:t>
            </a:r>
            <a:r>
              <a:rPr lang="en-US" sz="1800">
                <a:latin typeface="Calibri" charset="0"/>
              </a:rPr>
              <a:t>, this expression is approximated by</a:t>
            </a: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r>
              <a:rPr lang="en-US" sz="1800">
                <a:latin typeface="Calibri" charset="0"/>
              </a:rPr>
              <a:t>Note that in these calculations of the self inductance, the contribution by the internal flux within the conductor has been neglected. This term, which is most important at low frequencies when the current is uniformly distributed across the cross-section of the conductor, is given as</a:t>
            </a:r>
          </a:p>
        </p:txBody>
      </p:sp>
      <p:graphicFrame>
        <p:nvGraphicFramePr>
          <p:cNvPr id="674826" name="Object 10"/>
          <p:cNvGraphicFramePr>
            <a:graphicFrameLocks noChangeAspect="1"/>
          </p:cNvGraphicFramePr>
          <p:nvPr/>
        </p:nvGraphicFramePr>
        <p:xfrm>
          <a:off x="1692275" y="2060575"/>
          <a:ext cx="4010025" cy="676275"/>
        </p:xfrm>
        <a:graphic>
          <a:graphicData uri="http://schemas.openxmlformats.org/presentationml/2006/ole">
            <mc:AlternateContent xmlns:mc="http://schemas.openxmlformats.org/markup-compatibility/2006">
              <mc:Choice xmlns:v="urn:schemas-microsoft-com:vml" Requires="v">
                <p:oleObj r:id="rId3" imgW="3009900" imgH="504825" progId="Equation.3">
                  <p:embed/>
                </p:oleObj>
              </mc:Choice>
              <mc:Fallback>
                <p:oleObj r:id="rId3" imgW="3009900" imgH="5048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060575"/>
                        <a:ext cx="4010025"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4827" name="Object 11"/>
          <p:cNvGraphicFramePr>
            <a:graphicFrameLocks noChangeAspect="1"/>
          </p:cNvGraphicFramePr>
          <p:nvPr/>
        </p:nvGraphicFramePr>
        <p:xfrm>
          <a:off x="1692275" y="3500438"/>
          <a:ext cx="2409825" cy="485775"/>
        </p:xfrm>
        <a:graphic>
          <a:graphicData uri="http://schemas.openxmlformats.org/presentationml/2006/ole">
            <mc:AlternateContent xmlns:mc="http://schemas.openxmlformats.org/markup-compatibility/2006">
              <mc:Choice xmlns:v="urn:schemas-microsoft-com:vml" Requires="v">
                <p:oleObj r:id="rId5" imgW="1809750" imgH="361950" progId="Equation.3">
                  <p:embed/>
                </p:oleObj>
              </mc:Choice>
              <mc:Fallback>
                <p:oleObj r:id="rId5" imgW="1809750" imgH="3619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3500438"/>
                        <a:ext cx="2409825"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4828" name="Object 12"/>
          <p:cNvGraphicFramePr>
            <a:graphicFrameLocks noChangeAspect="1"/>
          </p:cNvGraphicFramePr>
          <p:nvPr/>
        </p:nvGraphicFramePr>
        <p:xfrm>
          <a:off x="1979613" y="5445125"/>
          <a:ext cx="762000" cy="419100"/>
        </p:xfrm>
        <a:graphic>
          <a:graphicData uri="http://schemas.openxmlformats.org/presentationml/2006/ole">
            <mc:AlternateContent xmlns:mc="http://schemas.openxmlformats.org/markup-compatibility/2006">
              <mc:Choice xmlns:v="urn:schemas-microsoft-com:vml" Requires="v">
                <p:oleObj name="Equation" r:id="rId7" imgW="571500" imgH="314325" progId="Equation.DSMT4">
                  <p:embed/>
                </p:oleObj>
              </mc:Choice>
              <mc:Fallback>
                <p:oleObj name="Equation" r:id="rId7" imgW="571500" imgH="31432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5445125"/>
                        <a:ext cx="7620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Self-Inductance of a Square Loop</a:t>
            </a:r>
          </a:p>
        </p:txBody>
      </p:sp>
    </p:spTree>
    <p:extLst>
      <p:ext uri="{BB962C8B-B14F-4D97-AF65-F5344CB8AC3E}">
        <p14:creationId xmlns:p14="http://schemas.microsoft.com/office/powerpoint/2010/main" val="370329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4825">
                                            <p:txEl>
                                              <p:pRg st="0" end="0"/>
                                            </p:txEl>
                                          </p:spTgt>
                                        </p:tgtEl>
                                        <p:attrNameLst>
                                          <p:attrName>style.visibility</p:attrName>
                                        </p:attrNameLst>
                                      </p:cBhvr>
                                      <p:to>
                                        <p:strVal val="visible"/>
                                      </p:to>
                                    </p:set>
                                    <p:animEffect transition="in" filter="randombar(horizontal)">
                                      <p:cBhvr>
                                        <p:cTn id="7" dur="500"/>
                                        <p:tgtEl>
                                          <p:spTgt spid="6748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74826"/>
                                        </p:tgtEl>
                                        <p:attrNameLst>
                                          <p:attrName>style.visibility</p:attrName>
                                        </p:attrNameLst>
                                      </p:cBhvr>
                                      <p:to>
                                        <p:strVal val="visible"/>
                                      </p:to>
                                    </p:set>
                                    <p:animEffect transition="in" filter="randombar(horizontal)">
                                      <p:cBhvr>
                                        <p:cTn id="12" dur="500"/>
                                        <p:tgtEl>
                                          <p:spTgt spid="674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74825">
                                            <p:txEl>
                                              <p:pRg st="5" end="5"/>
                                            </p:txEl>
                                          </p:spTgt>
                                        </p:tgtEl>
                                        <p:attrNameLst>
                                          <p:attrName>style.visibility</p:attrName>
                                        </p:attrNameLst>
                                      </p:cBhvr>
                                      <p:to>
                                        <p:strVal val="visible"/>
                                      </p:to>
                                    </p:set>
                                    <p:animEffect transition="in" filter="randombar(horizontal)">
                                      <p:cBhvr>
                                        <p:cTn id="17" dur="500"/>
                                        <p:tgtEl>
                                          <p:spTgt spid="67482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74827"/>
                                        </p:tgtEl>
                                        <p:attrNameLst>
                                          <p:attrName>style.visibility</p:attrName>
                                        </p:attrNameLst>
                                      </p:cBhvr>
                                      <p:to>
                                        <p:strVal val="visible"/>
                                      </p:to>
                                    </p:set>
                                    <p:animEffect transition="in" filter="randombar(horizontal)">
                                      <p:cBhvr>
                                        <p:cTn id="22" dur="500"/>
                                        <p:tgtEl>
                                          <p:spTgt spid="6748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74825">
                                            <p:txEl>
                                              <p:pRg st="10" end="10"/>
                                            </p:txEl>
                                          </p:spTgt>
                                        </p:tgtEl>
                                        <p:attrNameLst>
                                          <p:attrName>style.visibility</p:attrName>
                                        </p:attrNameLst>
                                      </p:cBhvr>
                                      <p:to>
                                        <p:strVal val="visible"/>
                                      </p:to>
                                    </p:set>
                                    <p:animEffect transition="in" filter="randombar(horizontal)">
                                      <p:cBhvr>
                                        <p:cTn id="27" dur="500"/>
                                        <p:tgtEl>
                                          <p:spTgt spid="674825">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674828"/>
                                        </p:tgtEl>
                                        <p:attrNameLst>
                                          <p:attrName>style.visibility</p:attrName>
                                        </p:attrNameLst>
                                      </p:cBhvr>
                                      <p:to>
                                        <p:strVal val="visible"/>
                                      </p:to>
                                    </p:set>
                                    <p:animEffect transition="in" filter="randombar(horizontal)">
                                      <p:cBhvr>
                                        <p:cTn id="32" dur="500"/>
                                        <p:tgtEl>
                                          <p:spTgt spid="67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7282"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9728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41438"/>
            <a:ext cx="3800475" cy="160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4" name="Rectangle 11"/>
          <p:cNvSpPr>
            <a:spLocks noChangeArrowheads="1"/>
          </p:cNvSpPr>
          <p:nvPr/>
        </p:nvSpPr>
        <p:spPr bwMode="auto">
          <a:xfrm>
            <a:off x="685800" y="1341438"/>
            <a:ext cx="4953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fr-CH">
                <a:latin typeface="Calibri" charset="0"/>
                <a:cs typeface="Calibri" charset="0"/>
              </a:rPr>
              <a:t>Capacitance of two metallic objects</a:t>
            </a:r>
            <a:endParaRPr lang="en-US" sz="2400">
              <a:latin typeface="Calibri" charset="0"/>
              <a:cs typeface="Calibri" charset="0"/>
            </a:endParaRPr>
          </a:p>
        </p:txBody>
      </p:sp>
      <p:graphicFrame>
        <p:nvGraphicFramePr>
          <p:cNvPr id="97285" name="Object 12"/>
          <p:cNvGraphicFramePr>
            <a:graphicFrameLocks noChangeAspect="1"/>
          </p:cNvGraphicFramePr>
          <p:nvPr/>
        </p:nvGraphicFramePr>
        <p:xfrm>
          <a:off x="762000" y="1874838"/>
          <a:ext cx="2000250" cy="571500"/>
        </p:xfrm>
        <a:graphic>
          <a:graphicData uri="http://schemas.openxmlformats.org/presentationml/2006/ole">
            <mc:AlternateContent xmlns:mc="http://schemas.openxmlformats.org/markup-compatibility/2006">
              <mc:Choice xmlns:v="urn:schemas-microsoft-com:vml" Requires="v">
                <p:oleObj r:id="rId4" imgW="1497950" imgH="431613" progId="Equation.3">
                  <p:embed/>
                </p:oleObj>
              </mc:Choice>
              <mc:Fallback>
                <p:oleObj r:id="rId4" imgW="1497950"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74838"/>
                        <a:ext cx="200025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6877" name="Object 13"/>
          <p:cNvGraphicFramePr>
            <a:graphicFrameLocks noChangeAspect="1"/>
          </p:cNvGraphicFramePr>
          <p:nvPr/>
        </p:nvGraphicFramePr>
        <p:xfrm>
          <a:off x="762000" y="2713038"/>
          <a:ext cx="2095500" cy="542925"/>
        </p:xfrm>
        <a:graphic>
          <a:graphicData uri="http://schemas.openxmlformats.org/presentationml/2006/ole">
            <mc:AlternateContent xmlns:mc="http://schemas.openxmlformats.org/markup-compatibility/2006">
              <mc:Choice xmlns:v="urn:schemas-microsoft-com:vml" Requires="v">
                <p:oleObj r:id="rId6" imgW="1574117" imgH="406224" progId="Equation.3">
                  <p:embed/>
                </p:oleObj>
              </mc:Choice>
              <mc:Fallback>
                <p:oleObj r:id="rId6" imgW="1574117" imgH="4062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713038"/>
                        <a:ext cx="2095500"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6878" name="Object 14"/>
          <p:cNvGraphicFramePr>
            <a:graphicFrameLocks noChangeAspect="1"/>
          </p:cNvGraphicFramePr>
          <p:nvPr/>
        </p:nvGraphicFramePr>
        <p:xfrm>
          <a:off x="762000" y="3246438"/>
          <a:ext cx="1428750" cy="628650"/>
        </p:xfrm>
        <a:graphic>
          <a:graphicData uri="http://schemas.openxmlformats.org/presentationml/2006/ole">
            <mc:AlternateContent xmlns:mc="http://schemas.openxmlformats.org/markup-compatibility/2006">
              <mc:Choice xmlns:v="urn:schemas-microsoft-com:vml" Requires="v">
                <p:oleObj r:id="rId8" imgW="1066800" imgH="469900" progId="Equation.3">
                  <p:embed/>
                </p:oleObj>
              </mc:Choice>
              <mc:Fallback>
                <p:oleObj r:id="rId8" imgW="1066800" imgH="469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3246438"/>
                        <a:ext cx="1428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6879" name="Object 15"/>
          <p:cNvGraphicFramePr>
            <a:graphicFrameLocks noChangeAspect="1"/>
          </p:cNvGraphicFramePr>
          <p:nvPr/>
        </p:nvGraphicFramePr>
        <p:xfrm>
          <a:off x="3429000" y="4465638"/>
          <a:ext cx="1447800" cy="1379537"/>
        </p:xfrm>
        <a:graphic>
          <a:graphicData uri="http://schemas.openxmlformats.org/presentationml/2006/ole">
            <mc:AlternateContent xmlns:mc="http://schemas.openxmlformats.org/markup-compatibility/2006">
              <mc:Choice xmlns:v="urn:schemas-microsoft-com:vml" Requires="v">
                <p:oleObj name="Equation" r:id="rId10" imgW="901309" imgH="850531" progId="Equation.DSMT4">
                  <p:embed/>
                </p:oleObj>
              </mc:Choice>
              <mc:Fallback>
                <p:oleObj name="Equation" r:id="rId10" imgW="901309" imgH="85053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4465638"/>
                        <a:ext cx="1447800" cy="1379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76880" name="Rectangle 16"/>
          <p:cNvSpPr>
            <a:spLocks noChangeArrowheads="1"/>
          </p:cNvSpPr>
          <p:nvPr/>
        </p:nvSpPr>
        <p:spPr bwMode="auto">
          <a:xfrm>
            <a:off x="3276600" y="4313238"/>
            <a:ext cx="1752600" cy="167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fr-CH"/>
          </a:p>
        </p:txBody>
      </p:sp>
      <p:sp>
        <p:nvSpPr>
          <p:cNvPr id="676881" name="AutoShape 17"/>
          <p:cNvSpPr>
            <a:spLocks noChangeArrowheads="1"/>
          </p:cNvSpPr>
          <p:nvPr/>
        </p:nvSpPr>
        <p:spPr bwMode="auto">
          <a:xfrm>
            <a:off x="1676400" y="4999038"/>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fr-CH"/>
          </a:p>
        </p:txBody>
      </p:sp>
      <p:sp>
        <p:nvSpPr>
          <p:cNvPr id="13"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Calculation of Self and Mutual Capacitances</a:t>
            </a:r>
          </a:p>
        </p:txBody>
      </p:sp>
    </p:spTree>
    <p:extLst>
      <p:ext uri="{BB962C8B-B14F-4D97-AF65-F5344CB8AC3E}">
        <p14:creationId xmlns:p14="http://schemas.microsoft.com/office/powerpoint/2010/main" val="31539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76877"/>
                                        </p:tgtEl>
                                        <p:attrNameLst>
                                          <p:attrName>style.visibility</p:attrName>
                                        </p:attrNameLst>
                                      </p:cBhvr>
                                      <p:to>
                                        <p:strVal val="visible"/>
                                      </p:to>
                                    </p:set>
                                    <p:animEffect transition="in" filter="randombar(horizontal)">
                                      <p:cBhvr>
                                        <p:cTn id="7" dur="500"/>
                                        <p:tgtEl>
                                          <p:spTgt spid="676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76878"/>
                                        </p:tgtEl>
                                        <p:attrNameLst>
                                          <p:attrName>style.visibility</p:attrName>
                                        </p:attrNameLst>
                                      </p:cBhvr>
                                      <p:to>
                                        <p:strVal val="visible"/>
                                      </p:to>
                                    </p:set>
                                    <p:animEffect transition="in" filter="randombar(horizontal)">
                                      <p:cBhvr>
                                        <p:cTn id="12" dur="500"/>
                                        <p:tgtEl>
                                          <p:spTgt spid="6768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76881"/>
                                        </p:tgtEl>
                                        <p:attrNameLst>
                                          <p:attrName>style.visibility</p:attrName>
                                        </p:attrNameLst>
                                      </p:cBhvr>
                                      <p:to>
                                        <p:strVal val="visible"/>
                                      </p:to>
                                    </p:set>
                                    <p:animEffect transition="in" filter="randombar(horizontal)">
                                      <p:cBhvr>
                                        <p:cTn id="17" dur="500"/>
                                        <p:tgtEl>
                                          <p:spTgt spid="676881"/>
                                        </p:tgtEl>
                                      </p:cBhvr>
                                    </p:animEffect>
                                  </p:childTnLst>
                                </p:cTn>
                              </p:par>
                              <p:par>
                                <p:cTn id="18" presetID="14" presetClass="entr" presetSubtype="10" fill="hold" nodeType="withEffect">
                                  <p:stCondLst>
                                    <p:cond delay="0"/>
                                  </p:stCondLst>
                                  <p:childTnLst>
                                    <p:set>
                                      <p:cBhvr>
                                        <p:cTn id="19" dur="1" fill="hold">
                                          <p:stCondLst>
                                            <p:cond delay="0"/>
                                          </p:stCondLst>
                                        </p:cTn>
                                        <p:tgtEl>
                                          <p:spTgt spid="676879"/>
                                        </p:tgtEl>
                                        <p:attrNameLst>
                                          <p:attrName>style.visibility</p:attrName>
                                        </p:attrNameLst>
                                      </p:cBhvr>
                                      <p:to>
                                        <p:strVal val="visible"/>
                                      </p:to>
                                    </p:set>
                                    <p:animEffect transition="in" filter="randombar(horizontal)">
                                      <p:cBhvr>
                                        <p:cTn id="20" dur="500"/>
                                        <p:tgtEl>
                                          <p:spTgt spid="67687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76880"/>
                                        </p:tgtEl>
                                        <p:attrNameLst>
                                          <p:attrName>style.visibility</p:attrName>
                                        </p:attrNameLst>
                                      </p:cBhvr>
                                      <p:to>
                                        <p:strVal val="visible"/>
                                      </p:to>
                                    </p:set>
                                    <p:animEffect transition="in" filter="randombar(horizontal)">
                                      <p:cBhvr>
                                        <p:cTn id="23" dur="500"/>
                                        <p:tgtEl>
                                          <p:spTgt spid="67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80" grpId="0" animBg="1"/>
      <p:bldP spid="6768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ChangeArrowheads="1"/>
          </p:cNvSpPr>
          <p:nvPr/>
        </p:nvSpPr>
        <p:spPr bwMode="auto">
          <a:xfrm>
            <a:off x="0" y="29146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9330"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9331" name="Rectangle 5"/>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9332" name="Rectangle 6"/>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9333" name="Rectangle 7"/>
          <p:cNvSpPr>
            <a:spLocks noGrp="1" noChangeArrowheads="1"/>
          </p:cNvSpPr>
          <p:nvPr>
            <p:ph type="body" idx="1"/>
          </p:nvPr>
        </p:nvSpPr>
        <p:spPr>
          <a:xfrm>
            <a:off x="395288" y="1341438"/>
            <a:ext cx="8229600" cy="3341687"/>
          </a:xfrm>
          <a:noFill/>
        </p:spPr>
        <p:txBody>
          <a:bodyPr/>
          <a:lstStyle/>
          <a:p>
            <a:pPr eaLnBrk="1" hangingPunct="1"/>
            <a:r>
              <a:rPr lang="en-US" sz="2400" dirty="0">
                <a:latin typeface="Calibri" charset="0"/>
              </a:rPr>
              <a:t>The estimation of the self and mutual coupling capacitances of wire-like structures is more difficult than for the inductances discussed previously. </a:t>
            </a:r>
          </a:p>
          <a:p>
            <a:pPr eaLnBrk="1" hangingPunct="1"/>
            <a:r>
              <a:rPr lang="en-US" sz="2400" dirty="0">
                <a:latin typeface="Calibri" charset="0"/>
              </a:rPr>
              <a:t>This is because the capacitances depend on the charge distributions on the coupling elements and these distributions can change, depending on the details of the local geometry surrounding the wires. In the case of the inductances, the current flow in the wires was assumed to be a constant, and independent of the loop geometry.</a:t>
            </a:r>
          </a:p>
          <a:p>
            <a:pPr eaLnBrk="1" hangingPunct="1">
              <a:buFontTx/>
              <a:buNone/>
            </a:pPr>
            <a:r>
              <a:rPr lang="en-US" sz="2400" dirty="0">
                <a:latin typeface="Calibri" charset="0"/>
              </a:rPr>
              <a:t>	 </a:t>
            </a:r>
          </a:p>
        </p:txBody>
      </p:sp>
      <p:sp>
        <p:nvSpPr>
          <p:cNvPr id="9"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Calculation of Self and Mutual Capacitances</a:t>
            </a:r>
          </a:p>
        </p:txBody>
      </p:sp>
    </p:spTree>
    <p:extLst>
      <p:ext uri="{BB962C8B-B14F-4D97-AF65-F5344CB8AC3E}">
        <p14:creationId xmlns:p14="http://schemas.microsoft.com/office/powerpoint/2010/main" val="17632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1378" name="Rectangle 5"/>
          <p:cNvSpPr>
            <a:spLocks noGrp="1" noChangeArrowheads="1"/>
          </p:cNvSpPr>
          <p:nvPr>
            <p:ph type="body" idx="1"/>
          </p:nvPr>
        </p:nvSpPr>
        <p:spPr>
          <a:xfrm>
            <a:off x="395288" y="1341438"/>
            <a:ext cx="8229600" cy="3341687"/>
          </a:xfrm>
          <a:noFill/>
        </p:spPr>
        <p:txBody>
          <a:bodyPr/>
          <a:lstStyle/>
          <a:p>
            <a:pPr eaLnBrk="1" hangingPunct="1">
              <a:lnSpc>
                <a:spcPct val="80000"/>
              </a:lnSpc>
            </a:pPr>
            <a:r>
              <a:rPr lang="en-US" sz="1800">
                <a:latin typeface="Calibri" charset="0"/>
              </a:rPr>
              <a:t>To illustrate the calculation of the capacitances for use in the coupling model, consider the idealized geometry of two parallel, thin cylindrical wires of total length </a:t>
            </a:r>
            <a:r>
              <a:rPr lang="en-US" sz="1800" i="1">
                <a:latin typeface="Calibri" charset="0"/>
              </a:rPr>
              <a:t>2L</a:t>
            </a:r>
            <a:r>
              <a:rPr lang="en-US" sz="1800" baseline="-15000">
                <a:latin typeface="Calibri" charset="0"/>
              </a:rPr>
              <a:t>1</a:t>
            </a:r>
            <a:r>
              <a:rPr lang="en-US" sz="1800">
                <a:latin typeface="Calibri" charset="0"/>
              </a:rPr>
              <a:t> and </a:t>
            </a:r>
            <a:r>
              <a:rPr lang="en-US" sz="1800" i="1">
                <a:latin typeface="Calibri" charset="0"/>
              </a:rPr>
              <a:t>2L</a:t>
            </a:r>
            <a:r>
              <a:rPr lang="en-US" sz="1800" baseline="-15000">
                <a:latin typeface="Calibri" charset="0"/>
              </a:rPr>
              <a:t>2</a:t>
            </a:r>
            <a:r>
              <a:rPr lang="en-US" sz="1800">
                <a:latin typeface="Calibri" charset="0"/>
              </a:rPr>
              <a:t>, radii </a:t>
            </a:r>
            <a:r>
              <a:rPr lang="en-US" sz="1800" i="1">
                <a:latin typeface="Calibri" charset="0"/>
              </a:rPr>
              <a:t>a</a:t>
            </a:r>
            <a:r>
              <a:rPr lang="en-US" sz="1800" baseline="-15000">
                <a:latin typeface="Calibri" charset="0"/>
              </a:rPr>
              <a:t>1</a:t>
            </a:r>
            <a:r>
              <a:rPr lang="en-US" sz="1800">
                <a:latin typeface="Calibri" charset="0"/>
              </a:rPr>
              <a:t> and </a:t>
            </a:r>
            <a:r>
              <a:rPr lang="en-US" sz="1800" i="1">
                <a:latin typeface="Calibri" charset="0"/>
              </a:rPr>
              <a:t>a</a:t>
            </a:r>
            <a:r>
              <a:rPr lang="en-US" sz="1800" i="1" baseline="-15000">
                <a:latin typeface="Calibri" charset="0"/>
              </a:rPr>
              <a:t>2</a:t>
            </a:r>
            <a:r>
              <a:rPr lang="en-US" sz="1800">
                <a:latin typeface="Calibri" charset="0"/>
              </a:rPr>
              <a:t> and a separation </a:t>
            </a:r>
            <a:r>
              <a:rPr lang="en-US" sz="1800" i="1">
                <a:latin typeface="Calibri" charset="0"/>
              </a:rPr>
              <a:t>d, </a:t>
            </a:r>
            <a:r>
              <a:rPr lang="en-US" sz="1800">
                <a:latin typeface="Calibri" charset="0"/>
              </a:rPr>
              <a:t>as illustrated in the figure below.  Each wire has a pair of terminals at the center of the conductor, and voltages </a:t>
            </a:r>
            <a:r>
              <a:rPr lang="en-US" sz="1800" i="1">
                <a:latin typeface="Calibri" charset="0"/>
              </a:rPr>
              <a:t>V</a:t>
            </a:r>
            <a:r>
              <a:rPr lang="en-US" sz="1800" baseline="-15000">
                <a:latin typeface="Calibri" charset="0"/>
              </a:rPr>
              <a:t>1</a:t>
            </a:r>
            <a:r>
              <a:rPr lang="en-US" sz="1800">
                <a:latin typeface="Calibri" charset="0"/>
              </a:rPr>
              <a:t> and </a:t>
            </a:r>
            <a:r>
              <a:rPr lang="en-US" sz="1800" i="1">
                <a:latin typeface="Calibri" charset="0"/>
              </a:rPr>
              <a:t>V</a:t>
            </a:r>
            <a:r>
              <a:rPr lang="en-US" sz="1800" baseline="-15000">
                <a:latin typeface="Calibri" charset="0"/>
              </a:rPr>
              <a:t>2</a:t>
            </a:r>
            <a:r>
              <a:rPr lang="en-US" sz="1800">
                <a:latin typeface="Calibri" charset="0"/>
              </a:rPr>
              <a:t> can be either impressed or measured at these locations.</a:t>
            </a:r>
          </a:p>
        </p:txBody>
      </p:sp>
      <p:sp>
        <p:nvSpPr>
          <p:cNvPr id="101379" name="Rectangle 7"/>
          <p:cNvSpPr>
            <a:spLocks noChangeArrowheads="1"/>
          </p:cNvSpPr>
          <p:nvPr/>
        </p:nvSpPr>
        <p:spPr bwMode="auto">
          <a:xfrm>
            <a:off x="0" y="19002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01380" name="Object 6"/>
          <p:cNvGraphicFramePr>
            <a:graphicFrameLocks noChangeAspect="1"/>
          </p:cNvGraphicFramePr>
          <p:nvPr/>
        </p:nvGraphicFramePr>
        <p:xfrm>
          <a:off x="4614863" y="2963863"/>
          <a:ext cx="3629025" cy="3057525"/>
        </p:xfrm>
        <a:graphic>
          <a:graphicData uri="http://schemas.openxmlformats.org/presentationml/2006/ole">
            <mc:AlternateContent xmlns:mc="http://schemas.openxmlformats.org/markup-compatibility/2006">
              <mc:Choice xmlns:v="urn:schemas-microsoft-com:vml" Requires="v">
                <p:oleObj name="Microsoft Drawing 1.01" r:id="rId3" imgW="3632200" imgH="3060700" progId="MSDraw.1.01">
                  <p:embed/>
                </p:oleObj>
              </mc:Choice>
              <mc:Fallback>
                <p:oleObj name="Microsoft Drawing 1.01" r:id="rId3" imgW="3632200" imgH="30607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963863"/>
                        <a:ext cx="3629025" cy="305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1381" name="Rectangle 8"/>
          <p:cNvSpPr>
            <a:spLocks noChangeArrowheads="1"/>
          </p:cNvSpPr>
          <p:nvPr/>
        </p:nvSpPr>
        <p:spPr bwMode="auto">
          <a:xfrm>
            <a:off x="395288" y="2751138"/>
            <a:ext cx="4392612" cy="334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buClr>
                <a:schemeClr val="accent2"/>
              </a:buClr>
              <a:buFontTx/>
              <a:buChar char="•"/>
            </a:pPr>
            <a:r>
              <a:rPr lang="en-US">
                <a:latin typeface="Calibri" charset="0"/>
                <a:cs typeface="Calibri" charset="0"/>
              </a:rPr>
              <a:t>The capacitance of this two wire structure is defined by a matrix relationship between </a:t>
            </a:r>
            <a:r>
              <a:rPr lang="en-US" sz="2000" i="1">
                <a:latin typeface="Calibri" charset="0"/>
                <a:cs typeface="Calibri" charset="0"/>
              </a:rPr>
              <a:t>V</a:t>
            </a:r>
            <a:r>
              <a:rPr lang="en-US" sz="2000" baseline="-15000">
                <a:latin typeface="Calibri" charset="0"/>
                <a:cs typeface="Calibri" charset="0"/>
              </a:rPr>
              <a:t>1</a:t>
            </a:r>
            <a:r>
              <a:rPr lang="en-US" sz="2000">
                <a:latin typeface="Calibri" charset="0"/>
                <a:cs typeface="Calibri" charset="0"/>
              </a:rPr>
              <a:t> and </a:t>
            </a:r>
            <a:r>
              <a:rPr lang="en-US" sz="2000" i="1">
                <a:latin typeface="Calibri" charset="0"/>
                <a:cs typeface="Calibri" charset="0"/>
              </a:rPr>
              <a:t>V</a:t>
            </a:r>
            <a:r>
              <a:rPr lang="en-US" sz="2000" baseline="-15000">
                <a:latin typeface="Calibri" charset="0"/>
                <a:cs typeface="Calibri" charset="0"/>
              </a:rPr>
              <a:t>2</a:t>
            </a:r>
            <a:r>
              <a:rPr lang="en-US" sz="2000">
                <a:latin typeface="Calibri" charset="0"/>
                <a:cs typeface="Calibri" charset="0"/>
              </a:rPr>
              <a:t> </a:t>
            </a:r>
            <a:r>
              <a:rPr lang="en-US">
                <a:latin typeface="Calibri" charset="0"/>
                <a:cs typeface="Calibri" charset="0"/>
              </a:rPr>
              <a:t>defined at the two terminals and the electric charge residing on the wires. Letting </a:t>
            </a:r>
            <a:r>
              <a:rPr lang="en-US" i="1">
                <a:latin typeface="Calibri" charset="0"/>
                <a:cs typeface="Calibri" charset="0"/>
              </a:rPr>
              <a:t>Q</a:t>
            </a:r>
            <a:r>
              <a:rPr lang="en-US">
                <a:latin typeface="Calibri" charset="0"/>
                <a:cs typeface="Calibri" charset="0"/>
              </a:rPr>
              <a:t>1 be the charge on the upper half of wire 1 and </a:t>
            </a:r>
            <a:r>
              <a:rPr lang="en-US" i="1">
                <a:latin typeface="Calibri" charset="0"/>
                <a:cs typeface="Calibri" charset="0"/>
              </a:rPr>
              <a:t>Q</a:t>
            </a:r>
            <a:r>
              <a:rPr lang="en-US">
                <a:latin typeface="Calibri" charset="0"/>
                <a:cs typeface="Calibri" charset="0"/>
              </a:rPr>
              <a:t>2 be the charge on wire 2 (with - </a:t>
            </a:r>
            <a:r>
              <a:rPr lang="en-US" sz="2000" i="1">
                <a:latin typeface="Calibri" charset="0"/>
                <a:cs typeface="Calibri" charset="0"/>
              </a:rPr>
              <a:t>Q</a:t>
            </a:r>
            <a:r>
              <a:rPr lang="en-US" sz="2000" baseline="-15000">
                <a:latin typeface="Calibri" charset="0"/>
                <a:cs typeface="Calibri" charset="0"/>
              </a:rPr>
              <a:t>1</a:t>
            </a:r>
            <a:r>
              <a:rPr lang="en-US" sz="2000">
                <a:latin typeface="Calibri" charset="0"/>
                <a:cs typeface="Calibri" charset="0"/>
              </a:rPr>
              <a:t> and -Q</a:t>
            </a:r>
            <a:r>
              <a:rPr lang="en-US" sz="2000" baseline="-15000">
                <a:latin typeface="Calibri" charset="0"/>
                <a:cs typeface="Calibri" charset="0"/>
              </a:rPr>
              <a:t>2</a:t>
            </a:r>
            <a:r>
              <a:rPr lang="en-US" sz="2000">
                <a:latin typeface="Calibri" charset="0"/>
                <a:cs typeface="Calibri" charset="0"/>
              </a:rPr>
              <a:t> </a:t>
            </a:r>
            <a:r>
              <a:rPr lang="en-US">
                <a:latin typeface="Calibri" charset="0"/>
                <a:cs typeface="Calibri" charset="0"/>
              </a:rPr>
              <a:t>on the lower half of the wires), the charge-voltage relationship is written as </a:t>
            </a:r>
          </a:p>
        </p:txBody>
      </p:sp>
      <p:graphicFrame>
        <p:nvGraphicFramePr>
          <p:cNvPr id="101382" name="Object 9"/>
          <p:cNvGraphicFramePr>
            <a:graphicFrameLocks noChangeAspect="1"/>
          </p:cNvGraphicFramePr>
          <p:nvPr/>
        </p:nvGraphicFramePr>
        <p:xfrm>
          <a:off x="1268413" y="5268913"/>
          <a:ext cx="2362200" cy="722312"/>
        </p:xfrm>
        <a:graphic>
          <a:graphicData uri="http://schemas.openxmlformats.org/presentationml/2006/ole">
            <mc:AlternateContent xmlns:mc="http://schemas.openxmlformats.org/markup-compatibility/2006">
              <mc:Choice xmlns:v="urn:schemas-microsoft-com:vml" Requires="v">
                <p:oleObj name="Equation" r:id="rId5" imgW="1562100" imgH="482600" progId="Equation.DSMT4">
                  <p:embed/>
                </p:oleObj>
              </mc:Choice>
              <mc:Fallback>
                <p:oleObj name="Equation" r:id="rId5" imgW="15621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413" y="5268913"/>
                        <a:ext cx="2362200" cy="72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Capacitance of Two Parallel Wires</a:t>
            </a:r>
          </a:p>
        </p:txBody>
      </p:sp>
    </p:spTree>
    <p:extLst>
      <p:ext uri="{BB962C8B-B14F-4D97-AF65-F5344CB8AC3E}">
        <p14:creationId xmlns:p14="http://schemas.microsoft.com/office/powerpoint/2010/main" val="218872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3426" name="Rectangle 4"/>
          <p:cNvSpPr>
            <a:spLocks noGrp="1" noChangeArrowheads="1"/>
          </p:cNvSpPr>
          <p:nvPr>
            <p:ph type="body" idx="1"/>
          </p:nvPr>
        </p:nvSpPr>
        <p:spPr>
          <a:xfrm>
            <a:off x="395288" y="1341438"/>
            <a:ext cx="6481762" cy="3341687"/>
          </a:xfrm>
          <a:noFill/>
        </p:spPr>
        <p:txBody>
          <a:bodyPr/>
          <a:lstStyle/>
          <a:p>
            <a:pPr eaLnBrk="1" hangingPunct="1">
              <a:lnSpc>
                <a:spcPct val="80000"/>
              </a:lnSpc>
            </a:pPr>
            <a:r>
              <a:rPr lang="en-US" sz="1800">
                <a:latin typeface="Calibri" charset="0"/>
              </a:rPr>
              <a:t>The charges are given by</a:t>
            </a: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endParaRPr lang="en-US" sz="1800">
              <a:latin typeface="Calibri" charset="0"/>
            </a:endParaRPr>
          </a:p>
          <a:p>
            <a:pPr eaLnBrk="1" hangingPunct="1">
              <a:lnSpc>
                <a:spcPct val="80000"/>
              </a:lnSpc>
            </a:pPr>
            <a:r>
              <a:rPr lang="en-US" sz="2000">
                <a:latin typeface="Calibri" charset="0"/>
              </a:rPr>
              <a:t>To determine the </a:t>
            </a:r>
            <a:r>
              <a:rPr lang="en-US" sz="2000" i="1">
                <a:latin typeface="Calibri" charset="0"/>
              </a:rPr>
              <a:t>C</a:t>
            </a:r>
            <a:r>
              <a:rPr lang="en-US" sz="2000" i="1" baseline="-15000">
                <a:latin typeface="Calibri" charset="0"/>
              </a:rPr>
              <a:t>ij</a:t>
            </a:r>
            <a:r>
              <a:rPr lang="en-US" sz="2000">
                <a:latin typeface="Calibri" charset="0"/>
              </a:rPr>
              <a:t> terms, it is necessary to determine the charge distributions on each wire. These charge distributions are used to compute the electric potential at any observation point denoted by  by integrating over the wires, as </a:t>
            </a:r>
          </a:p>
        </p:txBody>
      </p:sp>
      <p:sp>
        <p:nvSpPr>
          <p:cNvPr id="103427" name="Rectangle 5"/>
          <p:cNvSpPr>
            <a:spLocks noChangeArrowheads="1"/>
          </p:cNvSpPr>
          <p:nvPr/>
        </p:nvSpPr>
        <p:spPr bwMode="auto">
          <a:xfrm>
            <a:off x="0" y="19002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03428" name="Object 6"/>
          <p:cNvGraphicFramePr>
            <a:graphicFrameLocks noChangeAspect="1"/>
          </p:cNvGraphicFramePr>
          <p:nvPr/>
        </p:nvGraphicFramePr>
        <p:xfrm>
          <a:off x="6877050" y="1125538"/>
          <a:ext cx="2266950" cy="1909762"/>
        </p:xfrm>
        <a:graphic>
          <a:graphicData uri="http://schemas.openxmlformats.org/presentationml/2006/ole">
            <mc:AlternateContent xmlns:mc="http://schemas.openxmlformats.org/markup-compatibility/2006">
              <mc:Choice xmlns:v="urn:schemas-microsoft-com:vml" Requires="v">
                <p:oleObj name="Microsoft Drawing 1.01" r:id="rId3" imgW="3632200" imgH="3060700" progId="MSDraw.1.01">
                  <p:embed/>
                </p:oleObj>
              </mc:Choice>
              <mc:Fallback>
                <p:oleObj name="Microsoft Drawing 1.01" r:id="rId3" imgW="3632200" imgH="30607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1125538"/>
                        <a:ext cx="2266950" cy="190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429" name="Object 9"/>
          <p:cNvGraphicFramePr>
            <a:graphicFrameLocks noChangeAspect="1"/>
          </p:cNvGraphicFramePr>
          <p:nvPr/>
        </p:nvGraphicFramePr>
        <p:xfrm>
          <a:off x="1414463" y="1722438"/>
          <a:ext cx="1190625" cy="533400"/>
        </p:xfrm>
        <a:graphic>
          <a:graphicData uri="http://schemas.openxmlformats.org/presentationml/2006/ole">
            <mc:AlternateContent xmlns:mc="http://schemas.openxmlformats.org/markup-compatibility/2006">
              <mc:Choice xmlns:v="urn:schemas-microsoft-com:vml" Requires="v">
                <p:oleObj r:id="rId5" imgW="895350" imgH="400050" progId="Equation.3">
                  <p:embed/>
                </p:oleObj>
              </mc:Choice>
              <mc:Fallback>
                <p:oleObj r:id="rId5" imgW="895350" imgH="4000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463" y="1722438"/>
                        <a:ext cx="119062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430" name="Object 10"/>
          <p:cNvGraphicFramePr>
            <a:graphicFrameLocks noChangeAspect="1"/>
          </p:cNvGraphicFramePr>
          <p:nvPr/>
        </p:nvGraphicFramePr>
        <p:xfrm>
          <a:off x="1414463" y="2319338"/>
          <a:ext cx="1285875" cy="533400"/>
        </p:xfrm>
        <a:graphic>
          <a:graphicData uri="http://schemas.openxmlformats.org/presentationml/2006/ole">
            <mc:AlternateContent xmlns:mc="http://schemas.openxmlformats.org/markup-compatibility/2006">
              <mc:Choice xmlns:v="urn:schemas-microsoft-com:vml" Requires="v">
                <p:oleObj r:id="rId7" imgW="962025" imgH="400050" progId="Equation.3">
                  <p:embed/>
                </p:oleObj>
              </mc:Choice>
              <mc:Fallback>
                <p:oleObj r:id="rId7" imgW="962025" imgH="40005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4463" y="2319338"/>
                        <a:ext cx="128587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431" name="Object 11"/>
          <p:cNvGraphicFramePr>
            <a:graphicFrameLocks noChangeAspect="1"/>
          </p:cNvGraphicFramePr>
          <p:nvPr/>
        </p:nvGraphicFramePr>
        <p:xfrm>
          <a:off x="971550" y="4437063"/>
          <a:ext cx="3838575" cy="704850"/>
        </p:xfrm>
        <a:graphic>
          <a:graphicData uri="http://schemas.openxmlformats.org/presentationml/2006/ole">
            <mc:AlternateContent xmlns:mc="http://schemas.openxmlformats.org/markup-compatibility/2006">
              <mc:Choice xmlns:v="urn:schemas-microsoft-com:vml" Requires="v">
                <p:oleObj name="Equation" r:id="rId9" imgW="2882900" imgH="533400" progId="Equation.DSMT4">
                  <p:embed/>
                </p:oleObj>
              </mc:Choice>
              <mc:Fallback>
                <p:oleObj name="Equation" r:id="rId9" imgW="2882900" imgH="533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4437063"/>
                        <a:ext cx="3838575"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3432"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11"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Capacitance of Two Parallel Wires</a:t>
            </a:r>
          </a:p>
        </p:txBody>
      </p:sp>
    </p:spTree>
    <p:extLst>
      <p:ext uri="{BB962C8B-B14F-4D97-AF65-F5344CB8AC3E}">
        <p14:creationId xmlns:p14="http://schemas.microsoft.com/office/powerpoint/2010/main" val="38736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5474" name="Rectangle 5"/>
          <p:cNvSpPr>
            <a:spLocks noGrp="1" noChangeArrowheads="1"/>
          </p:cNvSpPr>
          <p:nvPr>
            <p:ph type="body" idx="1"/>
          </p:nvPr>
        </p:nvSpPr>
        <p:spPr>
          <a:xfrm>
            <a:off x="395288" y="1341438"/>
            <a:ext cx="8229600" cy="4608512"/>
          </a:xfrm>
          <a:noFill/>
        </p:spPr>
        <p:txBody>
          <a:bodyPr/>
          <a:lstStyle/>
          <a:p>
            <a:pPr eaLnBrk="1" hangingPunct="1">
              <a:lnSpc>
                <a:spcPct val="80000"/>
              </a:lnSpc>
              <a:spcAft>
                <a:spcPts val="600"/>
              </a:spcAft>
            </a:pPr>
            <a:r>
              <a:rPr lang="en-US" sz="1600">
                <a:latin typeface="Calibri" charset="0"/>
              </a:rPr>
              <a:t>By imposing voltages </a:t>
            </a:r>
            <a:r>
              <a:rPr lang="en-US" sz="1600" i="1">
                <a:latin typeface="Calibri" charset="0"/>
              </a:rPr>
              <a:t>V</a:t>
            </a:r>
            <a:r>
              <a:rPr lang="en-US" sz="1600" baseline="-15000">
                <a:latin typeface="Calibri" charset="0"/>
              </a:rPr>
              <a:t>1</a:t>
            </a:r>
            <a:r>
              <a:rPr lang="en-US" sz="1600">
                <a:latin typeface="Calibri" charset="0"/>
              </a:rPr>
              <a:t> and </a:t>
            </a:r>
            <a:r>
              <a:rPr lang="en-US" sz="1600" i="1">
                <a:latin typeface="Calibri" charset="0"/>
              </a:rPr>
              <a:t>V</a:t>
            </a:r>
            <a:r>
              <a:rPr lang="en-US" sz="1600" baseline="-15000">
                <a:latin typeface="Calibri" charset="0"/>
              </a:rPr>
              <a:t>2</a:t>
            </a:r>
            <a:r>
              <a:rPr lang="en-US" sz="1600">
                <a:latin typeface="Calibri" charset="0"/>
              </a:rPr>
              <a:t> at the terminals of the wires, the top halves of the conductors are maintained at constant potentials of +</a:t>
            </a:r>
            <a:r>
              <a:rPr lang="en-US" sz="1600" i="1">
                <a:latin typeface="Calibri" charset="0"/>
              </a:rPr>
              <a:t>V</a:t>
            </a:r>
            <a:r>
              <a:rPr lang="en-US" sz="1600" baseline="-15000">
                <a:latin typeface="Calibri" charset="0"/>
              </a:rPr>
              <a:t>1</a:t>
            </a:r>
            <a:r>
              <a:rPr lang="en-US" sz="1600">
                <a:latin typeface="Calibri" charset="0"/>
              </a:rPr>
              <a:t>/2 and +</a:t>
            </a:r>
            <a:r>
              <a:rPr lang="en-US" sz="1600" i="1">
                <a:latin typeface="Calibri" charset="0"/>
              </a:rPr>
              <a:t>V</a:t>
            </a:r>
            <a:r>
              <a:rPr lang="en-US" sz="1600" baseline="-15000">
                <a:latin typeface="Calibri" charset="0"/>
              </a:rPr>
              <a:t>2</a:t>
            </a:r>
            <a:r>
              <a:rPr lang="en-US" sz="1600">
                <a:latin typeface="Calibri" charset="0"/>
              </a:rPr>
              <a:t>/2, and the bottom halves are at -</a:t>
            </a:r>
            <a:r>
              <a:rPr lang="en-US" sz="1600" i="1">
                <a:latin typeface="Calibri" charset="0"/>
              </a:rPr>
              <a:t>V</a:t>
            </a:r>
            <a:r>
              <a:rPr lang="en-US" sz="1600" baseline="-15000">
                <a:latin typeface="Calibri" charset="0"/>
              </a:rPr>
              <a:t>1</a:t>
            </a:r>
            <a:r>
              <a:rPr lang="en-US" sz="1600">
                <a:latin typeface="Calibri" charset="0"/>
              </a:rPr>
              <a:t>/2 and –</a:t>
            </a:r>
            <a:r>
              <a:rPr lang="en-US" sz="1600" i="1">
                <a:latin typeface="Calibri" charset="0"/>
              </a:rPr>
              <a:t>V2</a:t>
            </a:r>
            <a:r>
              <a:rPr lang="en-US" sz="1600">
                <a:latin typeface="Calibri" charset="0"/>
              </a:rPr>
              <a:t>/2. Letting the observation point  approach each of the conductors results in a set of coupled integral equations for the charges.</a:t>
            </a:r>
          </a:p>
          <a:p>
            <a:pPr eaLnBrk="1" hangingPunct="1">
              <a:lnSpc>
                <a:spcPct val="80000"/>
              </a:lnSpc>
              <a:spcAft>
                <a:spcPts val="600"/>
              </a:spcAft>
            </a:pPr>
            <a:r>
              <a:rPr lang="en-US" sz="1600">
                <a:latin typeface="Calibri" charset="0"/>
              </a:rPr>
              <a:t>These integral equations can be solved numerically by the moment method.</a:t>
            </a:r>
          </a:p>
          <a:p>
            <a:pPr eaLnBrk="1" hangingPunct="1">
              <a:lnSpc>
                <a:spcPct val="80000"/>
              </a:lnSpc>
              <a:spcAft>
                <a:spcPts val="600"/>
              </a:spcAft>
            </a:pPr>
            <a:r>
              <a:rPr lang="en-US" sz="1600">
                <a:latin typeface="Calibri" charset="0"/>
              </a:rPr>
              <a:t>This involves representing the charge densities by </a:t>
            </a:r>
            <a:r>
              <a:rPr lang="en-US" sz="1600" i="1">
                <a:latin typeface="Calibri" charset="0"/>
              </a:rPr>
              <a:t>n</a:t>
            </a:r>
            <a:r>
              <a:rPr lang="en-US" sz="1600">
                <a:latin typeface="Calibri" charset="0"/>
              </a:rPr>
              <a:t> basis (or expansion) functions on each wire, and then matching the above equation at </a:t>
            </a:r>
            <a:r>
              <a:rPr lang="en-US" sz="1600" i="1">
                <a:latin typeface="Calibri" charset="0"/>
              </a:rPr>
              <a:t>n</a:t>
            </a:r>
            <a:r>
              <a:rPr lang="en-US" sz="1600">
                <a:latin typeface="Calibri" charset="0"/>
              </a:rPr>
              <a:t> locations on each of the wires. This results in a (</a:t>
            </a:r>
            <a:r>
              <a:rPr lang="en-US" sz="1600" i="1">
                <a:latin typeface="Calibri" charset="0"/>
              </a:rPr>
              <a:t>2n2n</a:t>
            </a:r>
            <a:r>
              <a:rPr lang="en-US" sz="1600">
                <a:latin typeface="Calibri" charset="0"/>
              </a:rPr>
              <a:t>) matrix equation that must be inverted numerically. If the charges on the conductors are represented by a sum of pulse functions of width D, integrals of the form </a:t>
            </a:r>
          </a:p>
          <a:p>
            <a:pPr eaLnBrk="1" hangingPunct="1">
              <a:lnSpc>
                <a:spcPct val="80000"/>
              </a:lnSpc>
              <a:spcAft>
                <a:spcPts val="600"/>
              </a:spcAft>
            </a:pPr>
            <a:endParaRPr lang="en-US" sz="1600">
              <a:latin typeface="Calibri" charset="0"/>
            </a:endParaRPr>
          </a:p>
          <a:p>
            <a:pPr eaLnBrk="1" hangingPunct="1">
              <a:lnSpc>
                <a:spcPct val="80000"/>
              </a:lnSpc>
              <a:spcAft>
                <a:spcPts val="600"/>
              </a:spcAft>
            </a:pPr>
            <a:endParaRPr lang="en-US" sz="1600">
              <a:latin typeface="Calibri" charset="0"/>
            </a:endParaRPr>
          </a:p>
          <a:p>
            <a:pPr eaLnBrk="1" hangingPunct="1">
              <a:lnSpc>
                <a:spcPct val="80000"/>
              </a:lnSpc>
              <a:spcAft>
                <a:spcPts val="600"/>
              </a:spcAft>
            </a:pPr>
            <a:endParaRPr lang="en-US" sz="1600">
              <a:latin typeface="Calibri" charset="0"/>
            </a:endParaRPr>
          </a:p>
          <a:p>
            <a:pPr eaLnBrk="1" hangingPunct="1">
              <a:lnSpc>
                <a:spcPct val="80000"/>
              </a:lnSpc>
              <a:spcAft>
                <a:spcPts val="600"/>
              </a:spcAft>
              <a:buFontTx/>
              <a:buNone/>
            </a:pPr>
            <a:r>
              <a:rPr lang="en-US" sz="1600">
                <a:latin typeface="Calibri" charset="0"/>
              </a:rPr>
              <a:t>	must be evaluated. The terms</a:t>
            </a:r>
            <a:r>
              <a:rPr lang="en-US" sz="1600" i="1">
                <a:latin typeface="Calibri" charset="0"/>
              </a:rPr>
              <a:t> z</a:t>
            </a:r>
            <a:r>
              <a:rPr lang="en-US" sz="1600" i="1" baseline="-15000">
                <a:latin typeface="Calibri" charset="0"/>
              </a:rPr>
              <a:t>i</a:t>
            </a:r>
            <a:r>
              <a:rPr lang="en-US" sz="1600">
                <a:latin typeface="Calibri" charset="0"/>
              </a:rPr>
              <a:t> and </a:t>
            </a:r>
            <a:r>
              <a:rPr lang="en-US" sz="1600" i="1">
                <a:latin typeface="Calibri" charset="0"/>
              </a:rPr>
              <a:t>z</a:t>
            </a:r>
            <a:r>
              <a:rPr lang="en-US" sz="1600" i="1" baseline="-15000">
                <a:latin typeface="Calibri" charset="0"/>
              </a:rPr>
              <a:t>j</a:t>
            </a:r>
            <a:r>
              <a:rPr lang="en-US" sz="1600">
                <a:latin typeface="Calibri" charset="0"/>
              </a:rPr>
              <a:t> denote the source and observation location along the axis of the cylinders. When the source and observation points are located on different wires, the term </a:t>
            </a:r>
            <a:r>
              <a:rPr lang="en-US" sz="1600" i="1">
                <a:latin typeface="Calibri" charset="0"/>
              </a:rPr>
              <a:t>K</a:t>
            </a:r>
            <a:r>
              <a:rPr lang="en-US" sz="1600">
                <a:latin typeface="Calibri" charset="0"/>
              </a:rPr>
              <a:t> in equation above is given by </a:t>
            </a:r>
            <a:r>
              <a:rPr lang="en-US" sz="1600" i="1">
                <a:latin typeface="Calibri" charset="0"/>
              </a:rPr>
              <a:t>K = a</a:t>
            </a:r>
            <a:r>
              <a:rPr lang="en-US" sz="1600" i="1" baseline="-15000">
                <a:latin typeface="Calibri" charset="0"/>
              </a:rPr>
              <a:t>1</a:t>
            </a:r>
            <a:r>
              <a:rPr lang="en-US" sz="1600">
                <a:latin typeface="Calibri" charset="0"/>
              </a:rPr>
              <a:t>. For </a:t>
            </a:r>
            <a:r>
              <a:rPr lang="en-US" sz="1600" i="1">
                <a:latin typeface="Calibri" charset="0"/>
              </a:rPr>
              <a:t>z</a:t>
            </a:r>
            <a:r>
              <a:rPr lang="en-US" sz="1600" i="1" baseline="-15000">
                <a:latin typeface="Calibri" charset="0"/>
              </a:rPr>
              <a:t>i</a:t>
            </a:r>
            <a:r>
              <a:rPr lang="en-US" sz="1600">
                <a:latin typeface="Calibri" charset="0"/>
              </a:rPr>
              <a:t> and </a:t>
            </a:r>
            <a:r>
              <a:rPr lang="en-US" sz="1600" i="1">
                <a:latin typeface="Calibri" charset="0"/>
              </a:rPr>
              <a:t>z</a:t>
            </a:r>
            <a:r>
              <a:rPr lang="en-US" sz="1600" i="1" baseline="-15000">
                <a:latin typeface="Calibri" charset="0"/>
              </a:rPr>
              <a:t>j</a:t>
            </a:r>
            <a:r>
              <a:rPr lang="en-US" sz="1600">
                <a:latin typeface="Calibri" charset="0"/>
              </a:rPr>
              <a:t> on the same wire, K = </a:t>
            </a:r>
            <a:r>
              <a:rPr lang="en-US" sz="1600" i="1">
                <a:latin typeface="Calibri" charset="0"/>
              </a:rPr>
              <a:t>a</a:t>
            </a:r>
            <a:r>
              <a:rPr lang="en-US" sz="1600" i="1" baseline="-15000">
                <a:latin typeface="Calibri" charset="0"/>
              </a:rPr>
              <a:t>2</a:t>
            </a:r>
            <a:r>
              <a:rPr lang="en-US" sz="1600" i="1">
                <a:latin typeface="Calibri" charset="0"/>
              </a:rPr>
              <a:t>. </a:t>
            </a:r>
            <a:r>
              <a:rPr lang="en-US" sz="1600">
                <a:latin typeface="Calibri" charset="0"/>
              </a:rPr>
              <a:t>The integral is well defined and is approximated by</a:t>
            </a:r>
            <a:r>
              <a:rPr lang="en-US" sz="1200">
                <a:latin typeface="Calibri" charset="0"/>
              </a:rPr>
              <a:t>  </a:t>
            </a:r>
            <a:br>
              <a:rPr lang="en-US" sz="1200">
                <a:latin typeface="Calibri" charset="0"/>
              </a:rPr>
            </a:br>
            <a:endParaRPr lang="en-US" sz="1200">
              <a:latin typeface="Calibri" charset="0"/>
            </a:endParaRPr>
          </a:p>
        </p:txBody>
      </p:sp>
      <p:graphicFrame>
        <p:nvGraphicFramePr>
          <p:cNvPr id="105475" name="Object 6"/>
          <p:cNvGraphicFramePr>
            <a:graphicFrameLocks noChangeAspect="1"/>
          </p:cNvGraphicFramePr>
          <p:nvPr/>
        </p:nvGraphicFramePr>
        <p:xfrm>
          <a:off x="1908175" y="3573463"/>
          <a:ext cx="3095625" cy="771525"/>
        </p:xfrm>
        <a:graphic>
          <a:graphicData uri="http://schemas.openxmlformats.org/presentationml/2006/ole">
            <mc:AlternateContent xmlns:mc="http://schemas.openxmlformats.org/markup-compatibility/2006">
              <mc:Choice xmlns:v="urn:schemas-microsoft-com:vml" Requires="v">
                <p:oleObj r:id="rId3" imgW="2324100" imgH="584200" progId="Equation.3">
                  <p:embed/>
                </p:oleObj>
              </mc:Choice>
              <mc:Fallback>
                <p:oleObj r:id="rId3" imgW="2324100" imgH="584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573463"/>
                        <a:ext cx="3095625"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76" name="Object 7"/>
          <p:cNvGraphicFramePr>
            <a:graphicFrameLocks noChangeAspect="1"/>
          </p:cNvGraphicFramePr>
          <p:nvPr/>
        </p:nvGraphicFramePr>
        <p:xfrm>
          <a:off x="1979613" y="5516563"/>
          <a:ext cx="4572000" cy="876300"/>
        </p:xfrm>
        <a:graphic>
          <a:graphicData uri="http://schemas.openxmlformats.org/presentationml/2006/ole">
            <mc:AlternateContent xmlns:mc="http://schemas.openxmlformats.org/markup-compatibility/2006">
              <mc:Choice xmlns:v="urn:schemas-microsoft-com:vml" Requires="v">
                <p:oleObj name="Equation" r:id="rId5" imgW="3429000" imgH="660400" progId="Equation.DSMT4">
                  <p:embed/>
                </p:oleObj>
              </mc:Choice>
              <mc:Fallback>
                <p:oleObj name="Equation" r:id="rId5" imgW="3429000" imgH="660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5516563"/>
                        <a:ext cx="45720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Capacitance of Two Parallel Wires</a:t>
            </a:r>
          </a:p>
        </p:txBody>
      </p:sp>
    </p:spTree>
    <p:extLst>
      <p:ext uri="{BB962C8B-B14F-4D97-AF65-F5344CB8AC3E}">
        <p14:creationId xmlns:p14="http://schemas.microsoft.com/office/powerpoint/2010/main" val="37308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7522"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7523" name="Rectangle 5"/>
          <p:cNvSpPr>
            <a:spLocks noGrp="1" noChangeArrowheads="1"/>
          </p:cNvSpPr>
          <p:nvPr>
            <p:ph type="body" idx="1"/>
          </p:nvPr>
        </p:nvSpPr>
        <p:spPr>
          <a:xfrm>
            <a:off x="395288" y="1341438"/>
            <a:ext cx="8229600" cy="4608512"/>
          </a:xfrm>
          <a:noFill/>
        </p:spPr>
        <p:txBody>
          <a:bodyPr/>
          <a:lstStyle/>
          <a:p>
            <a:pPr eaLnBrk="1" hangingPunct="1"/>
            <a:r>
              <a:rPr lang="en-US" sz="1800">
                <a:latin typeface="Calibri" charset="0"/>
              </a:rPr>
              <a:t>When</a:t>
            </a:r>
            <a:r>
              <a:rPr lang="en-US" sz="3200">
                <a:latin typeface="Calibri" charset="0"/>
              </a:rPr>
              <a:t>                 </a:t>
            </a:r>
            <a:r>
              <a:rPr lang="en-US" sz="1800">
                <a:latin typeface="Calibri" charset="0"/>
              </a:rPr>
              <a:t>, the above can be approximated as</a:t>
            </a:r>
          </a:p>
        </p:txBody>
      </p:sp>
      <p:graphicFrame>
        <p:nvGraphicFramePr>
          <p:cNvPr id="107524" name="Object 8"/>
          <p:cNvGraphicFramePr>
            <a:graphicFrameLocks noChangeAspect="1"/>
          </p:cNvGraphicFramePr>
          <p:nvPr/>
        </p:nvGraphicFramePr>
        <p:xfrm>
          <a:off x="1476375" y="1484313"/>
          <a:ext cx="1400175" cy="438150"/>
        </p:xfrm>
        <a:graphic>
          <a:graphicData uri="http://schemas.openxmlformats.org/presentationml/2006/ole">
            <mc:AlternateContent xmlns:mc="http://schemas.openxmlformats.org/markup-compatibility/2006">
              <mc:Choice xmlns:v="urn:schemas-microsoft-com:vml" Requires="v">
                <p:oleObj r:id="rId3" imgW="1054100" imgH="330200" progId="Equation.3">
                  <p:embed/>
                </p:oleObj>
              </mc:Choice>
              <mc:Fallback>
                <p:oleObj r:id="rId3" imgW="10541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84313"/>
                        <a:ext cx="140017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525" name="Object 9"/>
          <p:cNvGraphicFramePr>
            <a:graphicFrameLocks noChangeAspect="1"/>
          </p:cNvGraphicFramePr>
          <p:nvPr/>
        </p:nvGraphicFramePr>
        <p:xfrm>
          <a:off x="1692275" y="2076450"/>
          <a:ext cx="2638425" cy="704850"/>
        </p:xfrm>
        <a:graphic>
          <a:graphicData uri="http://schemas.openxmlformats.org/presentationml/2006/ole">
            <mc:AlternateContent xmlns:mc="http://schemas.openxmlformats.org/markup-compatibility/2006">
              <mc:Choice xmlns:v="urn:schemas-microsoft-com:vml" Requires="v">
                <p:oleObj r:id="rId5" imgW="1981200" imgH="533400" progId="Equation.3">
                  <p:embed/>
                </p:oleObj>
              </mc:Choice>
              <mc:Fallback>
                <p:oleObj r:id="rId5" imgW="1981200" imgH="533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076450"/>
                        <a:ext cx="2638425"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526" name="Object 10"/>
          <p:cNvGraphicFramePr>
            <a:graphicFrameLocks noChangeAspect="1"/>
          </p:cNvGraphicFramePr>
          <p:nvPr/>
        </p:nvGraphicFramePr>
        <p:xfrm>
          <a:off x="827088" y="3933825"/>
          <a:ext cx="2471737" cy="558800"/>
        </p:xfrm>
        <a:graphic>
          <a:graphicData uri="http://schemas.openxmlformats.org/presentationml/2006/ole">
            <mc:AlternateContent xmlns:mc="http://schemas.openxmlformats.org/markup-compatibility/2006">
              <mc:Choice xmlns:v="urn:schemas-microsoft-com:vml" Requires="v">
                <p:oleObj name="Equation" r:id="rId7" imgW="1854200" imgH="419100" progId="Equation.3">
                  <p:embed/>
                </p:oleObj>
              </mc:Choice>
              <mc:Fallback>
                <p:oleObj name="Equation" r:id="rId7" imgW="18542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933825"/>
                        <a:ext cx="247173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527" name="Object 11"/>
          <p:cNvGraphicFramePr>
            <a:graphicFrameLocks noChangeAspect="1"/>
          </p:cNvGraphicFramePr>
          <p:nvPr/>
        </p:nvGraphicFramePr>
        <p:xfrm>
          <a:off x="3890963" y="3124200"/>
          <a:ext cx="4352925" cy="2952750"/>
        </p:xfrm>
        <a:graphic>
          <a:graphicData uri="http://schemas.openxmlformats.org/presentationml/2006/ole">
            <mc:AlternateContent xmlns:mc="http://schemas.openxmlformats.org/markup-compatibility/2006">
              <mc:Choice xmlns:v="urn:schemas-microsoft-com:vml" Requires="v">
                <p:oleObj name="Equation" r:id="rId9" imgW="6116638" imgH="4146550" progId="Equation.DSMT4">
                  <p:embed/>
                </p:oleObj>
              </mc:Choice>
              <mc:Fallback>
                <p:oleObj name="Equation" r:id="rId9" imgW="6116638" imgH="414655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0963" y="3124200"/>
                        <a:ext cx="4352925"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7528"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11"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Capacitance of Two Parallel Wires</a:t>
            </a:r>
          </a:p>
        </p:txBody>
      </p:sp>
    </p:spTree>
    <p:extLst>
      <p:ext uri="{BB962C8B-B14F-4D97-AF65-F5344CB8AC3E}">
        <p14:creationId xmlns:p14="http://schemas.microsoft.com/office/powerpoint/2010/main" val="131622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9570"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09571" name="Object 11"/>
          <p:cNvGraphicFramePr>
            <a:graphicFrameLocks noChangeAspect="1"/>
          </p:cNvGraphicFramePr>
          <p:nvPr/>
        </p:nvGraphicFramePr>
        <p:xfrm>
          <a:off x="3290888" y="1557338"/>
          <a:ext cx="1866900" cy="762000"/>
        </p:xfrm>
        <a:graphic>
          <a:graphicData uri="http://schemas.openxmlformats.org/presentationml/2006/ole">
            <mc:AlternateContent xmlns:mc="http://schemas.openxmlformats.org/markup-compatibility/2006">
              <mc:Choice xmlns:v="urn:schemas-microsoft-com:vml" Requires="v">
                <p:oleObj r:id="rId3" imgW="1397000" imgH="571500" progId="Equation.3">
                  <p:embed/>
                </p:oleObj>
              </mc:Choice>
              <mc:Fallback>
                <p:oleObj r:id="rId3" imgW="1397000" imgH="571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1557338"/>
                        <a:ext cx="18669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9572" name="Object 12"/>
          <p:cNvGraphicFramePr>
            <a:graphicFrameLocks noChangeAspect="1"/>
          </p:cNvGraphicFramePr>
          <p:nvPr/>
        </p:nvGraphicFramePr>
        <p:xfrm>
          <a:off x="1843088" y="2700338"/>
          <a:ext cx="4457700" cy="2800350"/>
        </p:xfrm>
        <a:graphic>
          <a:graphicData uri="http://schemas.openxmlformats.org/presentationml/2006/ole">
            <mc:AlternateContent xmlns:mc="http://schemas.openxmlformats.org/markup-compatibility/2006">
              <mc:Choice xmlns:v="urn:schemas-microsoft-com:vml" Requires="v">
                <p:oleObj name="Microsoft Draw" r:id="rId5" imgW="6103938" imgH="3857625" progId="MSDraw">
                  <p:embed/>
                </p:oleObj>
              </mc:Choice>
              <mc:Fallback>
                <p:oleObj name="Microsoft Draw" r:id="rId5" imgW="6103938" imgH="3857625" progId="MSDraw">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088" y="2700338"/>
                        <a:ext cx="44577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9573" name="Rectangle 13"/>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9574"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9"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Capacitance of Two Parallel Wires</a:t>
            </a:r>
          </a:p>
        </p:txBody>
      </p:sp>
    </p:spTree>
    <p:extLst>
      <p:ext uri="{BB962C8B-B14F-4D97-AF65-F5344CB8AC3E}">
        <p14:creationId xmlns:p14="http://schemas.microsoft.com/office/powerpoint/2010/main" val="37983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1618"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1619" name="Rectangle 7"/>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116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2492375"/>
            <a:ext cx="616267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21" name="Rectangle 9"/>
          <p:cNvSpPr>
            <a:spLocks noChangeArrowheads="1"/>
          </p:cNvSpPr>
          <p:nvPr/>
        </p:nvSpPr>
        <p:spPr bwMode="auto">
          <a:xfrm>
            <a:off x="7270750" y="2541588"/>
            <a:ext cx="142875" cy="215900"/>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Recall: Equivalent Circuit for Weak Coupling</a:t>
            </a:r>
          </a:p>
        </p:txBody>
      </p:sp>
    </p:spTree>
    <p:extLst>
      <p:ext uri="{BB962C8B-B14F-4D97-AF65-F5344CB8AC3E}">
        <p14:creationId xmlns:p14="http://schemas.microsoft.com/office/powerpoint/2010/main" val="4637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Box 2"/>
          <p:cNvSpPr txBox="1">
            <a:spLocks noChangeArrowheads="1"/>
          </p:cNvSpPr>
          <p:nvPr/>
        </p:nvSpPr>
        <p:spPr bwMode="auto">
          <a:xfrm>
            <a:off x="457200" y="990600"/>
            <a:ext cx="8458200" cy="532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defRPr/>
            </a:pPr>
            <a:endParaRPr lang="en-US" sz="1800" dirty="0"/>
          </a:p>
          <a:p>
            <a:pPr eaLnBrk="1" hangingPunct="1">
              <a:buFont typeface="Arial" charset="0"/>
              <a:buChar char="•"/>
              <a:defRPr/>
            </a:pPr>
            <a:r>
              <a:rPr lang="en-US" sz="1800" i="1" dirty="0">
                <a:solidFill>
                  <a:srgbClr val="FF0000"/>
                </a:solidFill>
              </a:rPr>
              <a:t>Weak Coupling </a:t>
            </a:r>
            <a:r>
              <a:rPr lang="en-US" sz="1800" dirty="0">
                <a:solidFill>
                  <a:srgbClr val="000000"/>
                </a:solidFill>
              </a:rPr>
              <a:t>approximation:</a:t>
            </a:r>
          </a:p>
          <a:p>
            <a:pPr marL="1028700" lvl="1" indent="-285750" eaLnBrk="1" hangingPunct="1">
              <a:buFont typeface="Lucida Grande"/>
              <a:buChar char="-"/>
              <a:defRPr/>
            </a:pPr>
            <a:r>
              <a:rPr lang="en-US" sz="1600" dirty="0">
                <a:solidFill>
                  <a:srgbClr val="000000"/>
                </a:solidFill>
              </a:rPr>
              <a:t>Voltages and currents induced in the generator circuit due to the currents and voltages that were induced in the receptor circuit may be ignored.</a:t>
            </a:r>
          </a:p>
          <a:p>
            <a:pPr marL="1028700" lvl="1" indent="-285750" eaLnBrk="1" hangingPunct="1">
              <a:buFont typeface="Lucida Grande"/>
              <a:buChar char="-"/>
              <a:defRPr/>
            </a:pPr>
            <a:r>
              <a:rPr lang="en-US" sz="1600" dirty="0">
                <a:solidFill>
                  <a:srgbClr val="000000"/>
                </a:solidFill>
              </a:rPr>
              <a:t>From the standpoint of MTL equations, the condition of weak coupling means that the equations for the generator circuit are approximated by neglecting the mutual terms, as</a:t>
            </a: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dirty="0">
              <a:solidFill>
                <a:srgbClr val="000000"/>
              </a:solidFill>
            </a:endParaRPr>
          </a:p>
          <a:p>
            <a:pPr marL="1028700" lvl="1" indent="-285750" eaLnBrk="1" hangingPunct="1">
              <a:buFont typeface="Lucida Grande"/>
              <a:buChar char="-"/>
              <a:defRPr/>
            </a:pPr>
            <a:endParaRPr lang="en-US" sz="1600">
              <a:solidFill>
                <a:srgbClr val="000000"/>
              </a:solidFill>
            </a:endParaRPr>
          </a:p>
          <a:p>
            <a:pPr marL="1028700" lvl="1" indent="-285750" eaLnBrk="1" hangingPunct="1">
              <a:buFont typeface="Lucida Grande"/>
              <a:buChar char="-"/>
              <a:defRPr/>
            </a:pPr>
            <a:r>
              <a:rPr lang="en-US" sz="1600">
                <a:solidFill>
                  <a:srgbClr val="000000"/>
                </a:solidFill>
              </a:rPr>
              <a:t>The </a:t>
            </a:r>
            <a:r>
              <a:rPr lang="en-US" sz="1600" dirty="0">
                <a:solidFill>
                  <a:srgbClr val="000000"/>
                </a:solidFill>
              </a:rPr>
              <a:t>equations for the receptor </a:t>
            </a:r>
          </a:p>
          <a:p>
            <a:pPr lvl="1" eaLnBrk="1" hangingPunct="1">
              <a:defRPr/>
            </a:pPr>
            <a:r>
              <a:rPr lang="en-US" sz="1600" dirty="0">
                <a:solidFill>
                  <a:srgbClr val="000000"/>
                </a:solidFill>
              </a:rPr>
              <a:t>	   circuit are unchanged:</a:t>
            </a:r>
            <a:endParaRPr lang="en-US" sz="1600" dirty="0"/>
          </a:p>
        </p:txBody>
      </p:sp>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Weak Coupling Approximation</a:t>
            </a:r>
            <a:endParaRPr lang="en-US" sz="3200" i="1" kern="0" dirty="0">
              <a:solidFill>
                <a:srgbClr val="FF0000"/>
              </a:solidFill>
              <a:cs typeface="Arial" charset="0"/>
            </a:endParaRPr>
          </a:p>
        </p:txBody>
      </p:sp>
      <p:graphicFrame>
        <p:nvGraphicFramePr>
          <p:cNvPr id="4" name="Object 7"/>
          <p:cNvGraphicFramePr>
            <a:graphicFrameLocks noChangeAspect="1"/>
          </p:cNvGraphicFramePr>
          <p:nvPr/>
        </p:nvGraphicFramePr>
        <p:xfrm>
          <a:off x="1600200" y="3505200"/>
          <a:ext cx="3498850" cy="539750"/>
        </p:xfrm>
        <a:graphic>
          <a:graphicData uri="http://schemas.openxmlformats.org/presentationml/2006/ole">
            <mc:AlternateContent xmlns:mc="http://schemas.openxmlformats.org/markup-compatibility/2006">
              <mc:Choice xmlns:v="urn:schemas-microsoft-com:vml" Requires="v">
                <p:oleObj name="Equation" r:id="rId3" imgW="3124200" imgH="482600" progId="Equation.3">
                  <p:embed/>
                </p:oleObj>
              </mc:Choice>
              <mc:Fallback>
                <p:oleObj name="Equation" r:id="rId3" imgW="3124200" imgH="482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05200"/>
                        <a:ext cx="349885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7"/>
          <p:cNvGraphicFramePr>
            <a:graphicFrameLocks noChangeAspect="1"/>
          </p:cNvGraphicFramePr>
          <p:nvPr/>
        </p:nvGraphicFramePr>
        <p:xfrm>
          <a:off x="1600200" y="2895600"/>
          <a:ext cx="2930525" cy="525463"/>
        </p:xfrm>
        <a:graphic>
          <a:graphicData uri="http://schemas.openxmlformats.org/presentationml/2006/ole">
            <mc:AlternateContent xmlns:mc="http://schemas.openxmlformats.org/markup-compatibility/2006">
              <mc:Choice xmlns:v="urn:schemas-microsoft-com:vml" Requires="v">
                <p:oleObj name="Equation" r:id="rId5" imgW="2616200" imgH="469900" progId="Equation.DSMT4">
                  <p:embed/>
                </p:oleObj>
              </mc:Choice>
              <mc:Fallback>
                <p:oleObj name="Equation" r:id="rId5" imgW="2616200" imgH="4699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895600"/>
                        <a:ext cx="2930525"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a:spLocks noChangeArrowheads="1"/>
          </p:cNvSpPr>
          <p:nvPr/>
        </p:nvSpPr>
        <p:spPr bwMode="auto">
          <a:xfrm>
            <a:off x="3657600" y="2819400"/>
            <a:ext cx="5302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000">
                <a:solidFill>
                  <a:srgbClr val="FF0000"/>
                </a:solidFill>
                <a:latin typeface="Arial" charset="0"/>
                <a:cs typeface="Arial" charset="0"/>
              </a:rPr>
              <a:t>X</a:t>
            </a:r>
          </a:p>
        </p:txBody>
      </p:sp>
      <p:sp>
        <p:nvSpPr>
          <p:cNvPr id="8" name="TextBox 7"/>
          <p:cNvSpPr txBox="1">
            <a:spLocks noChangeArrowheads="1"/>
          </p:cNvSpPr>
          <p:nvPr/>
        </p:nvSpPr>
        <p:spPr bwMode="auto">
          <a:xfrm>
            <a:off x="4267200" y="3429000"/>
            <a:ext cx="5302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000">
                <a:solidFill>
                  <a:srgbClr val="FF0000"/>
                </a:solidFill>
                <a:latin typeface="Arial" charset="0"/>
                <a:cs typeface="Arial" charset="0"/>
              </a:rPr>
              <a:t>X</a:t>
            </a:r>
          </a:p>
        </p:txBody>
      </p:sp>
      <p:sp>
        <p:nvSpPr>
          <p:cNvPr id="7" name="Right Arrow 6"/>
          <p:cNvSpPr/>
          <p:nvPr/>
        </p:nvSpPr>
        <p:spPr>
          <a:xfrm>
            <a:off x="609600" y="4343400"/>
            <a:ext cx="609600" cy="228600"/>
          </a:xfrm>
          <a:prstGeom prst="right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3" name="Object 7"/>
          <p:cNvGraphicFramePr>
            <a:graphicFrameLocks noChangeAspect="1"/>
          </p:cNvGraphicFramePr>
          <p:nvPr/>
        </p:nvGraphicFramePr>
        <p:xfrm>
          <a:off x="1524000" y="4191000"/>
          <a:ext cx="2062163" cy="539750"/>
        </p:xfrm>
        <a:graphic>
          <a:graphicData uri="http://schemas.openxmlformats.org/presentationml/2006/ole">
            <mc:AlternateContent xmlns:mc="http://schemas.openxmlformats.org/markup-compatibility/2006">
              <mc:Choice xmlns:v="urn:schemas-microsoft-com:vml" Requires="v">
                <p:oleObj name="Equation" r:id="rId7" imgW="1841500" imgH="482600" progId="Equation.3">
                  <p:embed/>
                </p:oleObj>
              </mc:Choice>
              <mc:Fallback>
                <p:oleObj name="Equation" r:id="rId7" imgW="1841500" imgH="482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191000"/>
                        <a:ext cx="20621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7"/>
          <p:cNvGraphicFramePr>
            <a:graphicFrameLocks noChangeAspect="1"/>
          </p:cNvGraphicFramePr>
          <p:nvPr/>
        </p:nvGraphicFramePr>
        <p:xfrm>
          <a:off x="1525588" y="4876800"/>
          <a:ext cx="2589212" cy="525463"/>
        </p:xfrm>
        <a:graphic>
          <a:graphicData uri="http://schemas.openxmlformats.org/presentationml/2006/ole">
            <mc:AlternateContent xmlns:mc="http://schemas.openxmlformats.org/markup-compatibility/2006">
              <mc:Choice xmlns:v="urn:schemas-microsoft-com:vml" Requires="v">
                <p:oleObj name="Equation" r:id="rId9" imgW="2311400" imgH="469900" progId="Equation.DSMT4">
                  <p:embed/>
                </p:oleObj>
              </mc:Choice>
              <mc:Fallback>
                <p:oleObj name="Equation" r:id="rId9" imgW="2311400" imgH="4699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5588" y="4876800"/>
                        <a:ext cx="2589212"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7"/>
          <p:cNvGraphicFramePr>
            <a:graphicFrameLocks noChangeAspect="1"/>
          </p:cNvGraphicFramePr>
          <p:nvPr/>
        </p:nvGraphicFramePr>
        <p:xfrm>
          <a:off x="4953000" y="5638800"/>
          <a:ext cx="2916238" cy="523875"/>
        </p:xfrm>
        <a:graphic>
          <a:graphicData uri="http://schemas.openxmlformats.org/presentationml/2006/ole">
            <mc:AlternateContent xmlns:mc="http://schemas.openxmlformats.org/markup-compatibility/2006">
              <mc:Choice xmlns:v="urn:schemas-microsoft-com:vml" Requires="v">
                <p:oleObj name="Equation" r:id="rId11" imgW="2603500" imgH="469900" progId="Equation.DSMT4">
                  <p:embed/>
                </p:oleObj>
              </mc:Choice>
              <mc:Fallback>
                <p:oleObj name="Equation" r:id="rId11" imgW="2603500" imgH="4699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5638800"/>
                        <a:ext cx="291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7"/>
          <p:cNvGraphicFramePr>
            <a:graphicFrameLocks noChangeAspect="1"/>
          </p:cNvGraphicFramePr>
          <p:nvPr/>
        </p:nvGraphicFramePr>
        <p:xfrm>
          <a:off x="4946650" y="6242050"/>
          <a:ext cx="3370263" cy="539750"/>
        </p:xfrm>
        <a:graphic>
          <a:graphicData uri="http://schemas.openxmlformats.org/presentationml/2006/ole">
            <mc:AlternateContent xmlns:mc="http://schemas.openxmlformats.org/markup-compatibility/2006">
              <mc:Choice xmlns:v="urn:schemas-microsoft-com:vml" Requires="v">
                <p:oleObj name="Equation" r:id="rId13" imgW="3009900" imgH="482600" progId="Equation.3">
                  <p:embed/>
                </p:oleObj>
              </mc:Choice>
              <mc:Fallback>
                <p:oleObj name="Equation" r:id="rId13" imgW="3009900" imgH="4826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6650" y="6242050"/>
                        <a:ext cx="33702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9265">
                                            <p:txEl>
                                              <p:pRg st="3" end="3"/>
                                            </p:txEl>
                                          </p:spTgt>
                                        </p:tgtEl>
                                        <p:attrNameLst>
                                          <p:attrName>style.visibility</p:attrName>
                                        </p:attrNameLst>
                                      </p:cBhvr>
                                      <p:to>
                                        <p:strVal val="visible"/>
                                      </p:to>
                                    </p:set>
                                    <p:animEffect transition="in" filter="fade">
                                      <p:cBhvr>
                                        <p:cTn id="7" dur="500"/>
                                        <p:tgtEl>
                                          <p:spTgt spid="13926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9265">
                                            <p:txEl>
                                              <p:pRg st="17" end="17"/>
                                            </p:txEl>
                                          </p:spTgt>
                                        </p:tgtEl>
                                        <p:attrNameLst>
                                          <p:attrName>style.visibility</p:attrName>
                                        </p:attrNameLst>
                                      </p:cBhvr>
                                      <p:to>
                                        <p:strVal val="visible"/>
                                      </p:to>
                                    </p:set>
                                    <p:animEffect transition="in" filter="fade">
                                      <p:cBhvr>
                                        <p:cTn id="37" dur="500"/>
                                        <p:tgtEl>
                                          <p:spTgt spid="139265">
                                            <p:txEl>
                                              <p:pRg st="17" end="1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39265">
                                            <p:txEl>
                                              <p:pRg st="18" end="18"/>
                                            </p:txEl>
                                          </p:spTgt>
                                        </p:tgtEl>
                                        <p:attrNameLst>
                                          <p:attrName>style.visibility</p:attrName>
                                        </p:attrNameLst>
                                      </p:cBhvr>
                                      <p:to>
                                        <p:strVal val="visible"/>
                                      </p:to>
                                    </p:set>
                                    <p:animEffect transition="in" filter="fade">
                                      <p:cBhvr>
                                        <p:cTn id="40" dur="500"/>
                                        <p:tgtEl>
                                          <p:spTgt spid="139265">
                                            <p:txEl>
                                              <p:pRg st="18" end="1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3666"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3667"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7"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68488"/>
            <a:ext cx="7478549" cy="3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1524000" y="1797088"/>
            <a:ext cx="1432893" cy="369332"/>
          </a:xfrm>
          <a:prstGeom prst="rect">
            <a:avLst/>
          </a:prstGeom>
          <a:solidFill>
            <a:schemeClr val="bg1"/>
          </a:solidFill>
        </p:spPr>
        <p:txBody>
          <a:bodyPr wrap="none" rtlCol="0">
            <a:spAutoFit/>
          </a:bodyPr>
          <a:lstStyle/>
          <a:p>
            <a:r>
              <a:rPr lang="fr-FR"/>
              <a:t>Cross-section</a:t>
            </a:r>
          </a:p>
        </p:txBody>
      </p:sp>
      <p:sp>
        <p:nvSpPr>
          <p:cNvPr id="10" name="Rectangle 9"/>
          <p:cNvSpPr/>
          <p:nvPr/>
        </p:nvSpPr>
        <p:spPr>
          <a:xfrm>
            <a:off x="914400" y="3072606"/>
            <a:ext cx="126429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07503" y="3098403"/>
            <a:ext cx="57849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p:cNvSpPr txBox="1"/>
          <p:nvPr/>
        </p:nvSpPr>
        <p:spPr>
          <a:xfrm>
            <a:off x="914400" y="2954913"/>
            <a:ext cx="1469761" cy="646331"/>
          </a:xfrm>
          <a:prstGeom prst="rect">
            <a:avLst/>
          </a:prstGeom>
          <a:noFill/>
        </p:spPr>
        <p:txBody>
          <a:bodyPr wrap="none" rtlCol="0">
            <a:spAutoFit/>
          </a:bodyPr>
          <a:lstStyle/>
          <a:p>
            <a:r>
              <a:rPr lang="fr-FR" dirty="0"/>
              <a:t>Ground plane</a:t>
            </a:r>
          </a:p>
          <a:p>
            <a:r>
              <a:rPr lang="fr-FR" dirty="0" err="1"/>
              <a:t>Permittivity</a:t>
            </a:r>
            <a:endParaRPr lang="fr-FR" dirty="0"/>
          </a:p>
        </p:txBody>
      </p:sp>
      <p:sp>
        <p:nvSpPr>
          <p:cNvPr id="13" name="TextBox 12"/>
          <p:cNvSpPr txBox="1"/>
          <p:nvPr/>
        </p:nvSpPr>
        <p:spPr>
          <a:xfrm>
            <a:off x="2873961" y="3264475"/>
            <a:ext cx="1088439" cy="646331"/>
          </a:xfrm>
          <a:prstGeom prst="rect">
            <a:avLst/>
          </a:prstGeom>
          <a:solidFill>
            <a:schemeClr val="bg1"/>
          </a:solidFill>
        </p:spPr>
        <p:txBody>
          <a:bodyPr wrap="none" rtlCol="0">
            <a:spAutoFit/>
          </a:bodyPr>
          <a:lstStyle/>
          <a:p>
            <a:r>
              <a:rPr lang="fr-FR" dirty="0"/>
              <a:t>Voltage</a:t>
            </a:r>
          </a:p>
          <a:p>
            <a:r>
              <a:rPr lang="fr-FR" dirty="0"/>
              <a:t>Source V</a:t>
            </a:r>
            <a:r>
              <a:rPr lang="fr-FR" baseline="-25000" dirty="0"/>
              <a:t>s</a:t>
            </a:r>
          </a:p>
        </p:txBody>
      </p:sp>
      <p:sp>
        <p:nvSpPr>
          <p:cNvPr id="14" name="Rectangle 13"/>
          <p:cNvSpPr/>
          <p:nvPr/>
        </p:nvSpPr>
        <p:spPr>
          <a:xfrm>
            <a:off x="3902661" y="3263106"/>
            <a:ext cx="228600" cy="339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14"/>
          <p:cNvSpPr txBox="1"/>
          <p:nvPr/>
        </p:nvSpPr>
        <p:spPr>
          <a:xfrm>
            <a:off x="5080000" y="2337406"/>
            <a:ext cx="1301510" cy="369332"/>
          </a:xfrm>
          <a:prstGeom prst="rect">
            <a:avLst/>
          </a:prstGeom>
          <a:solidFill>
            <a:schemeClr val="bg1"/>
          </a:solidFill>
        </p:spPr>
        <p:txBody>
          <a:bodyPr wrap="none" rtlCol="0">
            <a:spAutoFit/>
          </a:bodyPr>
          <a:lstStyle/>
          <a:p>
            <a:r>
              <a:rPr lang="fr-FR" dirty="0" err="1"/>
              <a:t>Driven</a:t>
            </a:r>
            <a:r>
              <a:rPr lang="fr-FR" dirty="0"/>
              <a:t> line  </a:t>
            </a:r>
          </a:p>
        </p:txBody>
      </p:sp>
      <p:sp>
        <p:nvSpPr>
          <p:cNvPr id="16" name="TextBox 15"/>
          <p:cNvSpPr txBox="1"/>
          <p:nvPr/>
        </p:nvSpPr>
        <p:spPr>
          <a:xfrm>
            <a:off x="6930098" y="2119946"/>
            <a:ext cx="1604302" cy="646331"/>
          </a:xfrm>
          <a:prstGeom prst="rect">
            <a:avLst/>
          </a:prstGeom>
          <a:solidFill>
            <a:schemeClr val="bg1"/>
          </a:solidFill>
        </p:spPr>
        <p:txBody>
          <a:bodyPr wrap="square" rtlCol="0">
            <a:spAutoFit/>
          </a:bodyPr>
          <a:lstStyle/>
          <a:p>
            <a:pPr algn="ctr"/>
            <a:r>
              <a:rPr lang="fr-FR" dirty="0" err="1"/>
              <a:t>Receptor</a:t>
            </a:r>
            <a:r>
              <a:rPr lang="fr-FR" dirty="0"/>
              <a:t> line</a:t>
            </a:r>
          </a:p>
          <a:p>
            <a:pPr algn="ctr"/>
            <a:r>
              <a:rPr lang="fr-FR" dirty="0"/>
              <a:t>(</a:t>
            </a:r>
            <a:r>
              <a:rPr lang="fr-FR" dirty="0" err="1"/>
              <a:t>victim</a:t>
            </a:r>
            <a:r>
              <a:rPr lang="fr-FR" dirty="0"/>
              <a:t>)</a:t>
            </a:r>
          </a:p>
        </p:txBody>
      </p:sp>
      <p:sp>
        <p:nvSpPr>
          <p:cNvPr id="17" name="TextBox 16"/>
          <p:cNvSpPr txBox="1"/>
          <p:nvPr/>
        </p:nvSpPr>
        <p:spPr>
          <a:xfrm>
            <a:off x="6661295" y="4219059"/>
            <a:ext cx="2486077" cy="369332"/>
          </a:xfrm>
          <a:prstGeom prst="rect">
            <a:avLst/>
          </a:prstGeom>
          <a:solidFill>
            <a:schemeClr val="bg1"/>
          </a:solidFill>
        </p:spPr>
        <p:txBody>
          <a:bodyPr wrap="square" rtlCol="0">
            <a:spAutoFit/>
          </a:bodyPr>
          <a:lstStyle/>
          <a:p>
            <a:r>
              <a:rPr lang="fr-FR" dirty="0" err="1"/>
              <a:t>Dielectric</a:t>
            </a:r>
            <a:r>
              <a:rPr lang="fr-FR" dirty="0"/>
              <a:t> </a:t>
            </a:r>
            <a:r>
              <a:rPr lang="fr-FR" dirty="0" err="1"/>
              <a:t>substrate</a:t>
            </a:r>
            <a:endParaRPr lang="fr-FR" dirty="0"/>
          </a:p>
        </p:txBody>
      </p:sp>
      <p:sp>
        <p:nvSpPr>
          <p:cNvPr id="18" name="TextBox 17"/>
          <p:cNvSpPr txBox="1"/>
          <p:nvPr/>
        </p:nvSpPr>
        <p:spPr>
          <a:xfrm>
            <a:off x="6339464" y="4574710"/>
            <a:ext cx="2486077" cy="369332"/>
          </a:xfrm>
          <a:prstGeom prst="rect">
            <a:avLst/>
          </a:prstGeom>
          <a:solidFill>
            <a:schemeClr val="bg1"/>
          </a:solidFill>
        </p:spPr>
        <p:txBody>
          <a:bodyPr wrap="square" rtlCol="0">
            <a:spAutoFit/>
          </a:bodyPr>
          <a:lstStyle/>
          <a:p>
            <a:r>
              <a:rPr lang="fr-FR" dirty="0"/>
              <a:t>Ground plane</a:t>
            </a:r>
          </a:p>
        </p:txBody>
      </p:sp>
      <p:sp>
        <p:nvSpPr>
          <p:cNvPr id="19" name="TextBox 18"/>
          <p:cNvSpPr txBox="1"/>
          <p:nvPr/>
        </p:nvSpPr>
        <p:spPr>
          <a:xfrm>
            <a:off x="3215007" y="4666737"/>
            <a:ext cx="2486077" cy="646331"/>
          </a:xfrm>
          <a:prstGeom prst="rect">
            <a:avLst/>
          </a:prstGeom>
          <a:solidFill>
            <a:schemeClr val="bg1"/>
          </a:solidFill>
        </p:spPr>
        <p:txBody>
          <a:bodyPr wrap="square" rtlCol="0">
            <a:spAutoFit/>
          </a:bodyPr>
          <a:lstStyle/>
          <a:p>
            <a:r>
              <a:rPr lang="fr-FR" dirty="0" err="1"/>
              <a:t>Load</a:t>
            </a:r>
            <a:r>
              <a:rPr lang="fr-FR" dirty="0"/>
              <a:t> </a:t>
            </a:r>
            <a:r>
              <a:rPr lang="fr-FR" dirty="0" err="1"/>
              <a:t>impedance</a:t>
            </a:r>
            <a:endParaRPr lang="fr-FR" dirty="0"/>
          </a:p>
          <a:p>
            <a:r>
              <a:rPr lang="fr-FR" dirty="0"/>
              <a:t>            </a:t>
            </a:r>
            <a:r>
              <a:rPr lang="fr-FR" dirty="0" err="1"/>
              <a:t>Z</a:t>
            </a:r>
            <a:r>
              <a:rPr lang="fr-FR" baseline="-25000" dirty="0" err="1"/>
              <a:t>s</a:t>
            </a:r>
            <a:r>
              <a:rPr lang="fr-FR" baseline="-25000" dirty="0"/>
              <a:t>   </a:t>
            </a:r>
          </a:p>
        </p:txBody>
      </p:sp>
    </p:spTree>
    <p:extLst>
      <p:ext uri="{BB962C8B-B14F-4D97-AF65-F5344CB8AC3E}">
        <p14:creationId xmlns:p14="http://schemas.microsoft.com/office/powerpoint/2010/main" val="274756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5714"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5715"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701447" name="Rectangle 7"/>
          <p:cNvSpPr>
            <a:spLocks noGrp="1" noChangeArrowheads="1"/>
          </p:cNvSpPr>
          <p:nvPr>
            <p:ph type="body" idx="1"/>
          </p:nvPr>
        </p:nvSpPr>
        <p:spPr>
          <a:xfrm>
            <a:off x="395288" y="1341438"/>
            <a:ext cx="8229600" cy="4608512"/>
          </a:xfrm>
          <a:noFill/>
        </p:spPr>
        <p:txBody>
          <a:bodyPr/>
          <a:lstStyle/>
          <a:p>
            <a:pPr eaLnBrk="1" hangingPunct="1">
              <a:lnSpc>
                <a:spcPct val="90000"/>
              </a:lnSpc>
              <a:spcAft>
                <a:spcPts val="1200"/>
              </a:spcAft>
            </a:pPr>
            <a:r>
              <a:rPr lang="en-US" sz="1800">
                <a:latin typeface="Calibri" charset="0"/>
              </a:rPr>
              <a:t>A typical size of a PCB is such that the lengths of the lines </a:t>
            </a:r>
            <a:r>
              <a:rPr lang="en-US" sz="1800" i="1">
                <a:latin typeface="Calibri" charset="0"/>
              </a:rPr>
              <a:t>L</a:t>
            </a:r>
            <a:r>
              <a:rPr lang="en-US" sz="1800">
                <a:latin typeface="Calibri" charset="0"/>
              </a:rPr>
              <a:t> are on the order of 5 cm. Based on the criteria that the wavelength of the EMI must be such that  </a:t>
            </a:r>
            <a:r>
              <a:rPr lang="en-US" sz="1800" i="1">
                <a:latin typeface="Calibri" charset="0"/>
              </a:rPr>
              <a:t>λ</a:t>
            </a:r>
            <a:r>
              <a:rPr lang="en-US" sz="1800">
                <a:latin typeface="Calibri" charset="0"/>
              </a:rPr>
              <a:t>&gt;10 </a:t>
            </a:r>
            <a:r>
              <a:rPr lang="en-US" sz="1800" i="1">
                <a:latin typeface="Calibri" charset="0"/>
              </a:rPr>
              <a:t>L</a:t>
            </a:r>
            <a:r>
              <a:rPr lang="en-US" sz="1800">
                <a:latin typeface="Calibri" charset="0"/>
              </a:rPr>
              <a:t> for the low frequency modeling approach to be valid, we note that the maximum frequency for this analysis will be </a:t>
            </a:r>
            <a:r>
              <a:rPr lang="en-US" sz="1800" i="1">
                <a:latin typeface="Calibri" charset="0"/>
              </a:rPr>
              <a:t>f</a:t>
            </a:r>
            <a:r>
              <a:rPr lang="en-US" sz="1800" i="1" baseline="-25000">
                <a:latin typeface="Calibri" charset="0"/>
              </a:rPr>
              <a:t>max</a:t>
            </a:r>
            <a:r>
              <a:rPr lang="en-US" sz="1800" i="1">
                <a:latin typeface="Calibri" charset="0"/>
              </a:rPr>
              <a:t> </a:t>
            </a:r>
            <a:r>
              <a:rPr lang="en-US" sz="1800">
                <a:latin typeface="Calibri" charset="0"/>
              </a:rPr>
              <a:t>= </a:t>
            </a:r>
            <a:r>
              <a:rPr lang="en-US" sz="1800" i="1">
                <a:latin typeface="Calibri" charset="0"/>
              </a:rPr>
              <a:t>c</a:t>
            </a:r>
            <a:r>
              <a:rPr lang="en-US" sz="1800">
                <a:latin typeface="Calibri" charset="0"/>
              </a:rPr>
              <a:t>/</a:t>
            </a:r>
            <a:r>
              <a:rPr lang="en-US" sz="1800" i="1">
                <a:latin typeface="Calibri" charset="0"/>
              </a:rPr>
              <a:t>λ</a:t>
            </a:r>
            <a:r>
              <a:rPr lang="en-US" sz="1800">
                <a:latin typeface="Calibri" charset="0"/>
              </a:rPr>
              <a:t> = </a:t>
            </a:r>
            <a:r>
              <a:rPr lang="en-US" sz="1800" i="1">
                <a:latin typeface="Calibri" charset="0"/>
              </a:rPr>
              <a:t>c</a:t>
            </a:r>
            <a:r>
              <a:rPr lang="en-US" sz="1800">
                <a:latin typeface="Calibri" charset="0"/>
              </a:rPr>
              <a:t>/10</a:t>
            </a:r>
            <a:r>
              <a:rPr lang="en-US" sz="1800" i="1">
                <a:latin typeface="Calibri" charset="0"/>
              </a:rPr>
              <a:t>L</a:t>
            </a:r>
            <a:r>
              <a:rPr lang="en-US" sz="1800">
                <a:latin typeface="Calibri" charset="0"/>
              </a:rPr>
              <a:t> </a:t>
            </a:r>
            <a:r>
              <a:rPr lang="en-US" sz="1800">
                <a:latin typeface="Calibri" charset="0"/>
                <a:sym typeface="Symbol" charset="0"/>
              </a:rPr>
              <a:t>=</a:t>
            </a:r>
            <a:r>
              <a:rPr lang="en-US" sz="1800">
                <a:latin typeface="Calibri" charset="0"/>
              </a:rPr>
              <a:t> 600 MHz. </a:t>
            </a:r>
          </a:p>
          <a:p>
            <a:pPr eaLnBrk="1" hangingPunct="1">
              <a:lnSpc>
                <a:spcPct val="90000"/>
              </a:lnSpc>
              <a:spcAft>
                <a:spcPts val="1200"/>
              </a:spcAft>
            </a:pPr>
            <a:r>
              <a:rPr lang="en-US" sz="1800">
                <a:latin typeface="Calibri" charset="0"/>
              </a:rPr>
              <a:t>For pulsed signals within the PCB, this bandwidth limitation implies that the low frequency model is valid for pulses having a 10% to 90% rise-time of </a:t>
            </a:r>
            <a:r>
              <a:rPr lang="en-US" sz="1800" i="1">
                <a:latin typeface="Calibri" charset="0"/>
              </a:rPr>
              <a:t>t</a:t>
            </a:r>
            <a:r>
              <a:rPr lang="en-US" sz="1800" i="1" baseline="-25000">
                <a:latin typeface="Calibri" charset="0"/>
              </a:rPr>
              <a:t>r</a:t>
            </a:r>
            <a:r>
              <a:rPr lang="en-US" sz="1800">
                <a:latin typeface="Calibri" charset="0"/>
              </a:rPr>
              <a:t>  0.44/</a:t>
            </a:r>
            <a:r>
              <a:rPr lang="en-US" sz="1800" i="1">
                <a:latin typeface="Calibri" charset="0"/>
              </a:rPr>
              <a:t>f</a:t>
            </a:r>
            <a:r>
              <a:rPr lang="en-US" sz="1800" i="1" baseline="-25000">
                <a:latin typeface="Calibri" charset="0"/>
              </a:rPr>
              <a:t>max</a:t>
            </a:r>
            <a:r>
              <a:rPr lang="en-US" sz="1800">
                <a:latin typeface="Calibri" charset="0"/>
              </a:rPr>
              <a:t> , or about 0.7 ns. Data transmission can occur on lines having much larger dimensions, e.g., </a:t>
            </a:r>
            <a:r>
              <a:rPr lang="en-US" sz="1800" i="1">
                <a:latin typeface="Calibri" charset="0"/>
              </a:rPr>
              <a:t>L</a:t>
            </a:r>
            <a:r>
              <a:rPr lang="en-US" sz="1800">
                <a:latin typeface="Calibri" charset="0"/>
              </a:rPr>
              <a:t> </a:t>
            </a:r>
            <a:r>
              <a:rPr lang="en-US" sz="1800">
                <a:latin typeface="Calibri" charset="0"/>
                <a:sym typeface="Symbol" charset="0"/>
              </a:rPr>
              <a:t>=</a:t>
            </a:r>
            <a:r>
              <a:rPr lang="en-US" sz="1800">
                <a:latin typeface="Calibri" charset="0"/>
              </a:rPr>
              <a:t> 5 m. In this case, the corresponding maximum frequency is equal to 6 MHz, with a maximum rise time of 70 ns.</a:t>
            </a:r>
          </a:p>
          <a:p>
            <a:pPr eaLnBrk="1" hangingPunct="1">
              <a:lnSpc>
                <a:spcPct val="90000"/>
              </a:lnSpc>
              <a:spcAft>
                <a:spcPts val="1200"/>
              </a:spcAft>
            </a:pPr>
            <a:r>
              <a:rPr lang="en-US" sz="1800">
                <a:latin typeface="Calibri" charset="0"/>
              </a:rPr>
              <a:t>In this example, the primary line is excited by a lumped voltage source located at one end, and this induces a current </a:t>
            </a:r>
            <a:r>
              <a:rPr lang="en-US" sz="1800" i="1">
                <a:latin typeface="Calibri" charset="0"/>
              </a:rPr>
              <a:t>I</a:t>
            </a:r>
            <a:r>
              <a:rPr lang="en-US" sz="1800" i="1" baseline="-15000">
                <a:latin typeface="Calibri" charset="0"/>
              </a:rPr>
              <a:t>1</a:t>
            </a:r>
            <a:r>
              <a:rPr lang="en-US" sz="1800">
                <a:latin typeface="Calibri" charset="0"/>
              </a:rPr>
              <a:t> to flow in the line. Thus, in this configuration there is a significant magnetic flux coupling to the receptor. However, the voltage source </a:t>
            </a:r>
            <a:r>
              <a:rPr lang="en-US" sz="1800" i="1">
                <a:latin typeface="Calibri" charset="0"/>
              </a:rPr>
              <a:t>V</a:t>
            </a:r>
            <a:r>
              <a:rPr lang="en-US" sz="1800" i="1" baseline="-25000">
                <a:latin typeface="Calibri" charset="0"/>
              </a:rPr>
              <a:t>s</a:t>
            </a:r>
            <a:r>
              <a:rPr lang="en-US" sz="1800">
                <a:latin typeface="Calibri" charset="0"/>
              </a:rPr>
              <a:t> also produces a charge density on the excitation line, and this gives rise to capacitive coupling between the two lines. Both of these coupling mechanisms must be considered. </a:t>
            </a:r>
          </a:p>
        </p:txBody>
      </p:sp>
      <p:sp>
        <p:nvSpPr>
          <p:cNvPr id="8"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169667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1447">
                                            <p:txEl>
                                              <p:pRg st="0" end="0"/>
                                            </p:txEl>
                                          </p:spTgt>
                                        </p:tgtEl>
                                        <p:attrNameLst>
                                          <p:attrName>style.visibility</p:attrName>
                                        </p:attrNameLst>
                                      </p:cBhvr>
                                      <p:to>
                                        <p:strVal val="visible"/>
                                      </p:to>
                                    </p:set>
                                    <p:animEffect transition="in" filter="randombar(horizontal)">
                                      <p:cBhvr>
                                        <p:cTn id="7" dur="500"/>
                                        <p:tgtEl>
                                          <p:spTgt spid="7014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01447">
                                            <p:txEl>
                                              <p:pRg st="1" end="1"/>
                                            </p:txEl>
                                          </p:spTgt>
                                        </p:tgtEl>
                                        <p:attrNameLst>
                                          <p:attrName>style.visibility</p:attrName>
                                        </p:attrNameLst>
                                      </p:cBhvr>
                                      <p:to>
                                        <p:strVal val="visible"/>
                                      </p:to>
                                    </p:set>
                                    <p:animEffect transition="in" filter="randombar(horizontal)">
                                      <p:cBhvr>
                                        <p:cTn id="12" dur="500"/>
                                        <p:tgtEl>
                                          <p:spTgt spid="7014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01447">
                                            <p:txEl>
                                              <p:pRg st="2" end="2"/>
                                            </p:txEl>
                                          </p:spTgt>
                                        </p:tgtEl>
                                        <p:attrNameLst>
                                          <p:attrName>style.visibility</p:attrName>
                                        </p:attrNameLst>
                                      </p:cBhvr>
                                      <p:to>
                                        <p:strVal val="visible"/>
                                      </p:to>
                                    </p:set>
                                    <p:animEffect transition="in" filter="randombar(horizontal)">
                                      <p:cBhvr>
                                        <p:cTn id="17" dur="500"/>
                                        <p:tgtEl>
                                          <p:spTgt spid="7014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7762"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7763"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7764" name="Rectangle 6"/>
          <p:cNvSpPr>
            <a:spLocks noGrp="1" noChangeArrowheads="1"/>
          </p:cNvSpPr>
          <p:nvPr>
            <p:ph type="body" idx="1"/>
          </p:nvPr>
        </p:nvSpPr>
        <p:spPr>
          <a:xfrm>
            <a:off x="395288" y="1341438"/>
            <a:ext cx="8229600" cy="4967287"/>
          </a:xfrm>
          <a:noFill/>
        </p:spPr>
        <p:txBody>
          <a:bodyPr/>
          <a:lstStyle/>
          <a:p>
            <a:pPr eaLnBrk="1" hangingPunct="1">
              <a:lnSpc>
                <a:spcPct val="80000"/>
              </a:lnSpc>
              <a:spcAft>
                <a:spcPts val="1200"/>
              </a:spcAft>
            </a:pPr>
            <a:r>
              <a:rPr lang="en-US" sz="1800">
                <a:latin typeface="Calibri" charset="0"/>
              </a:rPr>
              <a:t>For long, straight circular wire conductors located over a perfect ground with no dielectric layer, the mutual inductance and capacitance elements </a:t>
            </a:r>
            <a:r>
              <a:rPr lang="en-US" sz="1800" i="1">
                <a:latin typeface="Calibri" charset="0"/>
              </a:rPr>
              <a:t>M</a:t>
            </a:r>
            <a:r>
              <a:rPr lang="en-US" sz="1800">
                <a:latin typeface="Calibri" charset="0"/>
              </a:rPr>
              <a:t> and </a:t>
            </a:r>
            <a:r>
              <a:rPr lang="en-US" sz="1800" i="1">
                <a:latin typeface="Calibri" charset="0"/>
              </a:rPr>
              <a:t>C</a:t>
            </a:r>
            <a:r>
              <a:rPr lang="en-US" sz="1800">
                <a:latin typeface="Calibri" charset="0"/>
              </a:rPr>
              <a:t>o discussed in the previous sections can be calculated from available expressions for the per-unit-length inductance and capacitance values for multiconductor lines. </a:t>
            </a:r>
          </a:p>
          <a:p>
            <a:pPr eaLnBrk="1" hangingPunct="1">
              <a:lnSpc>
                <a:spcPct val="80000"/>
              </a:lnSpc>
              <a:spcAft>
                <a:spcPts val="1200"/>
              </a:spcAft>
            </a:pPr>
            <a:r>
              <a:rPr lang="en-US" sz="1800">
                <a:latin typeface="Calibri" charset="0"/>
              </a:rPr>
              <a:t>For the present case, however, the PCB traces are not circular, but appear as strip conductors having a width </a:t>
            </a:r>
            <a:r>
              <a:rPr lang="en-US" sz="1800" i="1">
                <a:latin typeface="Calibri" charset="0"/>
              </a:rPr>
              <a:t>w</a:t>
            </a:r>
            <a:r>
              <a:rPr lang="en-US" sz="1800">
                <a:latin typeface="Calibri" charset="0"/>
              </a:rPr>
              <a:t> and a separation </a:t>
            </a:r>
            <a:r>
              <a:rPr lang="en-US" sz="1800" i="1">
                <a:latin typeface="Calibri" charset="0"/>
              </a:rPr>
              <a:t>d</a:t>
            </a:r>
            <a:r>
              <a:rPr lang="en-US" sz="1800">
                <a:latin typeface="Calibri" charset="0"/>
              </a:rPr>
              <a:t>. Furthermore, the presence of the dielectric material affects the value of the capacitance. The capacitance and inductance of these traces can differ significantly from those of the circular wires, and a numerical calculation is generally needed to determine these parameters.</a:t>
            </a:r>
          </a:p>
          <a:p>
            <a:pPr eaLnBrk="1" hangingPunct="1">
              <a:lnSpc>
                <a:spcPct val="80000"/>
              </a:lnSpc>
              <a:spcAft>
                <a:spcPts val="1200"/>
              </a:spcAft>
            </a:pPr>
            <a:r>
              <a:rPr lang="en-US" sz="1800">
                <a:latin typeface="Calibri" charset="0"/>
              </a:rPr>
              <a:t>As a numerical example, assume that the overall PCB trace lengths are L=5cm, the edge-to-edge conductor separation is </a:t>
            </a:r>
            <a:r>
              <a:rPr lang="en-US" sz="1800" i="1">
                <a:latin typeface="Calibri" charset="0"/>
              </a:rPr>
              <a:t>d</a:t>
            </a:r>
            <a:r>
              <a:rPr lang="en-US" sz="1800">
                <a:latin typeface="Calibri" charset="0"/>
              </a:rPr>
              <a:t> = 0.5 cm, the conductor widths are </a:t>
            </a:r>
            <a:r>
              <a:rPr lang="en-US" sz="1800" i="1">
                <a:latin typeface="Calibri" charset="0"/>
              </a:rPr>
              <a:t>w</a:t>
            </a:r>
            <a:r>
              <a:rPr lang="en-US" sz="1800">
                <a:latin typeface="Calibri" charset="0"/>
              </a:rPr>
              <a:t> = 0.2 cm, and the dielectric substrate thickness is </a:t>
            </a:r>
            <a:r>
              <a:rPr lang="en-US" sz="1800" i="1">
                <a:latin typeface="Calibri" charset="0"/>
              </a:rPr>
              <a:t>t</a:t>
            </a:r>
            <a:r>
              <a:rPr lang="en-US" sz="1800">
                <a:latin typeface="Calibri" charset="0"/>
              </a:rPr>
              <a:t> = 0.1 cm. The relative permittivity </a:t>
            </a:r>
            <a:r>
              <a:rPr lang="en-US" sz="1800" i="1">
                <a:latin typeface="Calibri" charset="0"/>
                <a:sym typeface="Symbol" charset="0"/>
              </a:rPr>
              <a:t>ε</a:t>
            </a:r>
            <a:r>
              <a:rPr lang="en-US" sz="1800" i="1" baseline="-25000">
                <a:latin typeface="Calibri" charset="0"/>
                <a:sym typeface="Symbol" charset="0"/>
              </a:rPr>
              <a:t>r</a:t>
            </a:r>
            <a:r>
              <a:rPr lang="en-US" sz="1800">
                <a:latin typeface="Calibri" charset="0"/>
              </a:rPr>
              <a:t> = 3.6, which is typical of a plastic material. Using the MSTRP.FOR program*, the per-unit-length line parameters may be determined, and the corresponding total mutual inductance and capacitance for the 5cm line is given by </a:t>
            </a:r>
            <a:r>
              <a:rPr lang="en-US" sz="1800" i="1">
                <a:latin typeface="Calibri" charset="0"/>
              </a:rPr>
              <a:t>M</a:t>
            </a:r>
            <a:r>
              <a:rPr lang="en-US" sz="1800">
                <a:latin typeface="Calibri" charset="0"/>
              </a:rPr>
              <a:t> = 4.131 </a:t>
            </a:r>
            <a:r>
              <a:rPr lang="en-US" sz="1800">
                <a:latin typeface="Calibri" charset="0"/>
                <a:sym typeface="Symbol" charset="0"/>
              </a:rPr>
              <a:t>x</a:t>
            </a:r>
            <a:r>
              <a:rPr lang="en-US" sz="1800">
                <a:latin typeface="Calibri" charset="0"/>
              </a:rPr>
              <a:t> 10</a:t>
            </a:r>
            <a:r>
              <a:rPr lang="en-US" sz="1800" baseline="20000">
                <a:latin typeface="Calibri" charset="0"/>
              </a:rPr>
              <a:t>-10</a:t>
            </a:r>
            <a:r>
              <a:rPr lang="en-US" sz="1800">
                <a:latin typeface="Calibri" charset="0"/>
              </a:rPr>
              <a:t> henries and </a:t>
            </a:r>
            <a:r>
              <a:rPr lang="en-US" sz="1800" i="1">
                <a:latin typeface="Calibri" charset="0"/>
              </a:rPr>
              <a:t>C</a:t>
            </a:r>
            <a:r>
              <a:rPr lang="en-US" sz="1800">
                <a:latin typeface="Calibri" charset="0"/>
              </a:rPr>
              <a:t>o = -3.607</a:t>
            </a:r>
            <a:r>
              <a:rPr lang="en-US" sz="1800">
                <a:latin typeface="Calibri" charset="0"/>
                <a:sym typeface="Symbol" charset="0"/>
              </a:rPr>
              <a:t>x</a:t>
            </a:r>
            <a:r>
              <a:rPr lang="en-US" sz="1800">
                <a:latin typeface="Calibri" charset="0"/>
              </a:rPr>
              <a:t>10</a:t>
            </a:r>
            <a:r>
              <a:rPr lang="en-US" sz="1800" baseline="20000">
                <a:latin typeface="Calibri" charset="0"/>
              </a:rPr>
              <a:t>-14</a:t>
            </a:r>
            <a:r>
              <a:rPr lang="en-US" sz="1800">
                <a:latin typeface="Calibri" charset="0"/>
              </a:rPr>
              <a:t> farads.  </a:t>
            </a:r>
            <a:br>
              <a:rPr lang="en-US" sz="1800">
                <a:latin typeface="Calibri" charset="0"/>
              </a:rPr>
            </a:br>
            <a:endParaRPr lang="en-US" sz="1800">
              <a:latin typeface="Calibri" charset="0"/>
            </a:endParaRPr>
          </a:p>
        </p:txBody>
      </p:sp>
      <p:sp>
        <p:nvSpPr>
          <p:cNvPr id="117765" name="Text Box 7"/>
          <p:cNvSpPr txBox="1">
            <a:spLocks noChangeArrowheads="1"/>
          </p:cNvSpPr>
          <p:nvPr/>
        </p:nvSpPr>
        <p:spPr bwMode="auto">
          <a:xfrm>
            <a:off x="827088" y="5876925"/>
            <a:ext cx="77962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*Paul, C. R., </a:t>
            </a:r>
            <a:r>
              <a:rPr lang="en-US" sz="1200" b="1"/>
              <a:t>Analysis of Multiconductor Transmission Lines</a:t>
            </a:r>
            <a:r>
              <a:rPr lang="en-US" sz="1200"/>
              <a:t>, John Wiley &amp; Sons, New York, 1994. </a:t>
            </a:r>
            <a:endParaRPr lang="fr-CH" sz="1200"/>
          </a:p>
        </p:txBody>
      </p:sp>
      <p:sp>
        <p:nvSpPr>
          <p:cNvPr id="9"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20708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9810"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9811"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9812" name="Rectangle 6"/>
          <p:cNvSpPr>
            <a:spLocks noGrp="1" noChangeArrowheads="1"/>
          </p:cNvSpPr>
          <p:nvPr>
            <p:ph type="body" idx="1"/>
          </p:nvPr>
        </p:nvSpPr>
        <p:spPr>
          <a:xfrm>
            <a:off x="395288" y="1341438"/>
            <a:ext cx="5040312" cy="4967287"/>
          </a:xfrm>
          <a:noFill/>
        </p:spPr>
        <p:txBody>
          <a:bodyPr/>
          <a:lstStyle/>
          <a:p>
            <a:pPr eaLnBrk="1" hangingPunct="1"/>
            <a:r>
              <a:rPr lang="en-US" sz="1800">
                <a:solidFill>
                  <a:srgbClr val="000000"/>
                </a:solidFill>
                <a:latin typeface="Calibri" charset="0"/>
              </a:rPr>
              <a:t>Under the assumption of weak coupling, the current and voltage responses in the driving line,</a:t>
            </a:r>
            <a:r>
              <a:rPr lang="en-US" sz="1800" i="1">
                <a:solidFill>
                  <a:srgbClr val="000000"/>
                </a:solidFill>
                <a:latin typeface="Calibri" charset="0"/>
              </a:rPr>
              <a:t> I</a:t>
            </a:r>
            <a:r>
              <a:rPr lang="en-US" sz="1800" i="1" baseline="-15000">
                <a:solidFill>
                  <a:srgbClr val="000000"/>
                </a:solidFill>
                <a:latin typeface="Calibri" charset="0"/>
              </a:rPr>
              <a:t>1</a:t>
            </a:r>
            <a:r>
              <a:rPr lang="en-US" sz="1800" i="1">
                <a:solidFill>
                  <a:srgbClr val="000000"/>
                </a:solidFill>
                <a:latin typeface="Calibri" charset="0"/>
              </a:rPr>
              <a:t> </a:t>
            </a:r>
            <a:r>
              <a:rPr lang="en-US" sz="1800">
                <a:solidFill>
                  <a:srgbClr val="000000"/>
                </a:solidFill>
                <a:latin typeface="Calibri" charset="0"/>
              </a:rPr>
              <a:t>and</a:t>
            </a:r>
            <a:r>
              <a:rPr lang="en-US" sz="1800" i="1">
                <a:solidFill>
                  <a:srgbClr val="000000"/>
                </a:solidFill>
                <a:latin typeface="Calibri" charset="0"/>
              </a:rPr>
              <a:t> V</a:t>
            </a:r>
            <a:r>
              <a:rPr lang="en-US" sz="1800" i="1" baseline="-15000">
                <a:solidFill>
                  <a:srgbClr val="000000"/>
                </a:solidFill>
                <a:latin typeface="Calibri" charset="0"/>
              </a:rPr>
              <a:t>1</a:t>
            </a:r>
            <a:r>
              <a:rPr lang="en-US" sz="1800">
                <a:solidFill>
                  <a:srgbClr val="000000"/>
                </a:solidFill>
                <a:latin typeface="Calibri" charset="0"/>
              </a:rPr>
              <a:t>, can be expressed in terms of the source excitation voltage, </a:t>
            </a:r>
            <a:r>
              <a:rPr lang="en-US" sz="1800" i="1">
                <a:solidFill>
                  <a:srgbClr val="000000"/>
                </a:solidFill>
                <a:latin typeface="Calibri" charset="0"/>
              </a:rPr>
              <a:t>V</a:t>
            </a:r>
            <a:r>
              <a:rPr lang="en-US" sz="1800" i="1" baseline="-15000">
                <a:solidFill>
                  <a:srgbClr val="000000"/>
                </a:solidFill>
                <a:latin typeface="Calibri" charset="0"/>
              </a:rPr>
              <a:t>s</a:t>
            </a:r>
            <a:r>
              <a:rPr lang="en-US" sz="1800" i="1">
                <a:solidFill>
                  <a:srgbClr val="000000"/>
                </a:solidFill>
                <a:latin typeface="Calibri" charset="0"/>
              </a:rPr>
              <a:t>  </a:t>
            </a:r>
            <a:r>
              <a:rPr lang="en-US" sz="1800">
                <a:solidFill>
                  <a:srgbClr val="000000"/>
                </a:solidFill>
                <a:latin typeface="Calibri" charset="0"/>
              </a:rPr>
              <a:t>as</a:t>
            </a:r>
            <a:r>
              <a:rPr lang="en-US">
                <a:latin typeface="Calibri" charset="0"/>
              </a:rPr>
              <a:t> </a:t>
            </a:r>
          </a:p>
        </p:txBody>
      </p:sp>
      <p:graphicFrame>
        <p:nvGraphicFramePr>
          <p:cNvPr id="119813" name="Object 8"/>
          <p:cNvGraphicFramePr>
            <a:graphicFrameLocks noChangeAspect="1"/>
          </p:cNvGraphicFramePr>
          <p:nvPr/>
        </p:nvGraphicFramePr>
        <p:xfrm>
          <a:off x="1403350" y="2852738"/>
          <a:ext cx="1019175" cy="466725"/>
        </p:xfrm>
        <a:graphic>
          <a:graphicData uri="http://schemas.openxmlformats.org/presentationml/2006/ole">
            <mc:AlternateContent xmlns:mc="http://schemas.openxmlformats.org/markup-compatibility/2006">
              <mc:Choice xmlns:v="urn:schemas-microsoft-com:vml" Requires="v">
                <p:oleObj r:id="rId3" imgW="762000" imgH="352425" progId="Equation.3">
                  <p:embed/>
                </p:oleObj>
              </mc:Choice>
              <mc:Fallback>
                <p:oleObj r:id="rId3" imgW="762000" imgH="3524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852738"/>
                        <a:ext cx="10191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9814" name="Object 9"/>
          <p:cNvGraphicFramePr>
            <a:graphicFrameLocks noChangeAspect="1"/>
          </p:cNvGraphicFramePr>
          <p:nvPr/>
        </p:nvGraphicFramePr>
        <p:xfrm>
          <a:off x="3132138" y="2852738"/>
          <a:ext cx="1057275" cy="466725"/>
        </p:xfrm>
        <a:graphic>
          <a:graphicData uri="http://schemas.openxmlformats.org/presentationml/2006/ole">
            <mc:AlternateContent xmlns:mc="http://schemas.openxmlformats.org/markup-compatibility/2006">
              <mc:Choice xmlns:v="urn:schemas-microsoft-com:vml" Requires="v">
                <p:oleObj name="Equation" r:id="rId5" imgW="790575" imgH="352425" progId="Equation.DSMT4">
                  <p:embed/>
                </p:oleObj>
              </mc:Choice>
              <mc:Fallback>
                <p:oleObj name="Equation" r:id="rId5" imgW="790575" imgH="35242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852738"/>
                        <a:ext cx="10572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11981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8613" y="3919538"/>
            <a:ext cx="5494337" cy="197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981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7825" y="1268413"/>
            <a:ext cx="368617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817" name="Text Box 12"/>
          <p:cNvSpPr txBox="1">
            <a:spLocks noChangeArrowheads="1"/>
          </p:cNvSpPr>
          <p:nvPr/>
        </p:nvSpPr>
        <p:spPr bwMode="auto">
          <a:xfrm>
            <a:off x="3467100" y="4772025"/>
            <a:ext cx="420688" cy="366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00"/>
                </a:solidFill>
                <a:cs typeface="Times New Roman" charset="0"/>
              </a:rPr>
              <a:t>V</a:t>
            </a:r>
            <a:r>
              <a:rPr lang="en-US" sz="1800" baseline="-15000">
                <a:solidFill>
                  <a:srgbClr val="000000"/>
                </a:solidFill>
                <a:cs typeface="Times New Roman" charset="0"/>
              </a:rPr>
              <a:t>1</a:t>
            </a:r>
            <a:endParaRPr lang="fr-CH" sz="1800" baseline="-15000">
              <a:solidFill>
                <a:srgbClr val="000000"/>
              </a:solidFill>
              <a:cs typeface="Times New Roman" charset="0"/>
            </a:endParaRPr>
          </a:p>
        </p:txBody>
      </p:sp>
      <p:sp>
        <p:nvSpPr>
          <p:cNvPr id="119818" name="Rectangle 13"/>
          <p:cNvSpPr>
            <a:spLocks noChangeArrowheads="1"/>
          </p:cNvSpPr>
          <p:nvPr/>
        </p:nvSpPr>
        <p:spPr bwMode="auto">
          <a:xfrm>
            <a:off x="6753225" y="4005263"/>
            <a:ext cx="144463" cy="144462"/>
          </a:xfrm>
          <a:prstGeom prst="rect">
            <a:avLst/>
          </a:prstGeom>
          <a:solidFill>
            <a:schemeClr val="bg1"/>
          </a:solidFill>
          <a:ln w="9525">
            <a:solidFill>
              <a:schemeClr val="bg1"/>
            </a:solidFill>
            <a:miter lim="800000"/>
            <a:headEnd/>
            <a:tailEnd/>
          </a:ln>
        </p:spPr>
        <p:txBody>
          <a:bodyPr wrap="none" anchor="ctr"/>
          <a:lstStyle/>
          <a:p>
            <a:endParaRPr lang="fr-CH"/>
          </a:p>
        </p:txBody>
      </p:sp>
      <p:sp>
        <p:nvSpPr>
          <p:cNvPr id="1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224223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1858"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1859"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709638" name="Rectangle 6"/>
          <p:cNvSpPr>
            <a:spLocks noGrp="1" noChangeArrowheads="1"/>
          </p:cNvSpPr>
          <p:nvPr>
            <p:ph type="body" idx="1"/>
          </p:nvPr>
        </p:nvSpPr>
        <p:spPr>
          <a:xfrm>
            <a:off x="395288" y="1341438"/>
            <a:ext cx="5040312" cy="4967287"/>
          </a:xfrm>
          <a:noFill/>
        </p:spPr>
        <p:txBody>
          <a:bodyPr/>
          <a:lstStyle/>
          <a:p>
            <a:pPr eaLnBrk="1" hangingPunct="1"/>
            <a:r>
              <a:rPr lang="en-US" sz="1800">
                <a:solidFill>
                  <a:srgbClr val="000000"/>
                </a:solidFill>
                <a:latin typeface="Calibri" charset="0"/>
              </a:rPr>
              <a:t>For the victim line:</a:t>
            </a:r>
            <a:endParaRPr lang="en-US">
              <a:latin typeface="Calibri" charset="0"/>
            </a:endParaRPr>
          </a:p>
        </p:txBody>
      </p:sp>
      <p:pic>
        <p:nvPicPr>
          <p:cNvPr id="12186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268413"/>
            <a:ext cx="368617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96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825" y="1989138"/>
            <a:ext cx="2995613"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09645" name="Object 13"/>
          <p:cNvGraphicFramePr>
            <a:graphicFrameLocks noChangeAspect="1"/>
          </p:cNvGraphicFramePr>
          <p:nvPr/>
        </p:nvGraphicFramePr>
        <p:xfrm>
          <a:off x="2557463" y="3825875"/>
          <a:ext cx="3009900" cy="590550"/>
        </p:xfrm>
        <a:graphic>
          <a:graphicData uri="http://schemas.openxmlformats.org/presentationml/2006/ole">
            <mc:AlternateContent xmlns:mc="http://schemas.openxmlformats.org/markup-compatibility/2006">
              <mc:Choice xmlns:v="urn:schemas-microsoft-com:vml" Requires="v">
                <p:oleObj r:id="rId5" imgW="2260600" imgH="444500" progId="Equation.3">
                  <p:embed/>
                </p:oleObj>
              </mc:Choice>
              <mc:Fallback>
                <p:oleObj r:id="rId5" imgW="22606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825875"/>
                        <a:ext cx="30099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9646" name="Object 14"/>
          <p:cNvGraphicFramePr>
            <a:graphicFrameLocks noChangeAspect="1"/>
          </p:cNvGraphicFramePr>
          <p:nvPr/>
        </p:nvGraphicFramePr>
        <p:xfrm>
          <a:off x="2481263" y="4511675"/>
          <a:ext cx="3009900" cy="590550"/>
        </p:xfrm>
        <a:graphic>
          <a:graphicData uri="http://schemas.openxmlformats.org/presentationml/2006/ole">
            <mc:AlternateContent xmlns:mc="http://schemas.openxmlformats.org/markup-compatibility/2006">
              <mc:Choice xmlns:v="urn:schemas-microsoft-com:vml" Requires="v">
                <p:oleObj r:id="rId7" imgW="2260600" imgH="444500" progId="Equation.3">
                  <p:embed/>
                </p:oleObj>
              </mc:Choice>
              <mc:Fallback>
                <p:oleObj r:id="rId7" imgW="22606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263" y="4511675"/>
                        <a:ext cx="30099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9647" name="Object 15"/>
          <p:cNvGraphicFramePr>
            <a:graphicFrameLocks noChangeAspect="1"/>
          </p:cNvGraphicFramePr>
          <p:nvPr/>
        </p:nvGraphicFramePr>
        <p:xfrm>
          <a:off x="2692400" y="5397500"/>
          <a:ext cx="647700" cy="466725"/>
        </p:xfrm>
        <a:graphic>
          <a:graphicData uri="http://schemas.openxmlformats.org/presentationml/2006/ole">
            <mc:AlternateContent xmlns:mc="http://schemas.openxmlformats.org/markup-compatibility/2006">
              <mc:Choice xmlns:v="urn:schemas-microsoft-com:vml" Requires="v">
                <p:oleObj r:id="rId9" imgW="485775" imgH="352425" progId="Equation.3">
                  <p:embed/>
                </p:oleObj>
              </mc:Choice>
              <mc:Fallback>
                <p:oleObj r:id="rId9" imgW="485775" imgH="35242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2400" y="5397500"/>
                        <a:ext cx="6477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9648" name="Object 16"/>
          <p:cNvGraphicFramePr>
            <a:graphicFrameLocks noChangeAspect="1"/>
          </p:cNvGraphicFramePr>
          <p:nvPr/>
        </p:nvGraphicFramePr>
        <p:xfrm>
          <a:off x="4008438" y="5426075"/>
          <a:ext cx="657225" cy="466725"/>
        </p:xfrm>
        <a:graphic>
          <a:graphicData uri="http://schemas.openxmlformats.org/presentationml/2006/ole">
            <mc:AlternateContent xmlns:mc="http://schemas.openxmlformats.org/markup-compatibility/2006">
              <mc:Choice xmlns:v="urn:schemas-microsoft-com:vml" Requires="v">
                <p:oleObj name="Equation" r:id="rId11" imgW="495300" imgH="352425" progId="Equation.DSMT4">
                  <p:embed/>
                </p:oleObj>
              </mc:Choice>
              <mc:Fallback>
                <p:oleObj name="Equation" r:id="rId11" imgW="495300" imgH="35242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438" y="5426075"/>
                        <a:ext cx="6572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1867"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14"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320944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09647"/>
                                        </p:tgtEl>
                                        <p:attrNameLst>
                                          <p:attrName>style.visibility</p:attrName>
                                        </p:attrNameLst>
                                      </p:cBhvr>
                                      <p:to>
                                        <p:strVal val="visible"/>
                                      </p:to>
                                    </p:set>
                                    <p:animEffect transition="in" filter="randombar(horizontal)">
                                      <p:cBhvr>
                                        <p:cTn id="7" dur="500"/>
                                        <p:tgtEl>
                                          <p:spTgt spid="709647"/>
                                        </p:tgtEl>
                                      </p:cBhvr>
                                    </p:animEffect>
                                  </p:childTnLst>
                                </p:cTn>
                              </p:par>
                              <p:par>
                                <p:cTn id="8" presetID="14" presetClass="entr" presetSubtype="10" fill="hold" nodeType="withEffect">
                                  <p:stCondLst>
                                    <p:cond delay="0"/>
                                  </p:stCondLst>
                                  <p:childTnLst>
                                    <p:set>
                                      <p:cBhvr>
                                        <p:cTn id="9" dur="1" fill="hold">
                                          <p:stCondLst>
                                            <p:cond delay="0"/>
                                          </p:stCondLst>
                                        </p:cTn>
                                        <p:tgtEl>
                                          <p:spTgt spid="709648"/>
                                        </p:tgtEl>
                                        <p:attrNameLst>
                                          <p:attrName>style.visibility</p:attrName>
                                        </p:attrNameLst>
                                      </p:cBhvr>
                                      <p:to>
                                        <p:strVal val="visible"/>
                                      </p:to>
                                    </p:set>
                                    <p:animEffect transition="in" filter="randombar(horizontal)">
                                      <p:cBhvr>
                                        <p:cTn id="10" dur="500"/>
                                        <p:tgtEl>
                                          <p:spTgt spid="709648"/>
                                        </p:tgtEl>
                                      </p:cBhvr>
                                    </p:animEffect>
                                  </p:childTnLst>
                                </p:cTn>
                              </p:par>
                              <p:par>
                                <p:cTn id="11" presetID="14" presetClass="entr" presetSubtype="10" fill="hold" nodeType="withEffect">
                                  <p:stCondLst>
                                    <p:cond delay="0"/>
                                  </p:stCondLst>
                                  <p:childTnLst>
                                    <p:set>
                                      <p:cBhvr>
                                        <p:cTn id="12" dur="1" fill="hold">
                                          <p:stCondLst>
                                            <p:cond delay="0"/>
                                          </p:stCondLst>
                                        </p:cTn>
                                        <p:tgtEl>
                                          <p:spTgt spid="709646"/>
                                        </p:tgtEl>
                                        <p:attrNameLst>
                                          <p:attrName>style.visibility</p:attrName>
                                        </p:attrNameLst>
                                      </p:cBhvr>
                                      <p:to>
                                        <p:strVal val="visible"/>
                                      </p:to>
                                    </p:set>
                                    <p:animEffect transition="in" filter="randombar(horizontal)">
                                      <p:cBhvr>
                                        <p:cTn id="13" dur="500"/>
                                        <p:tgtEl>
                                          <p:spTgt spid="709646"/>
                                        </p:tgtEl>
                                      </p:cBhvr>
                                    </p:animEffect>
                                  </p:childTnLst>
                                </p:cTn>
                              </p:par>
                              <p:par>
                                <p:cTn id="14" presetID="14" presetClass="entr" presetSubtype="10" fill="hold" nodeType="withEffect">
                                  <p:stCondLst>
                                    <p:cond delay="0"/>
                                  </p:stCondLst>
                                  <p:childTnLst>
                                    <p:set>
                                      <p:cBhvr>
                                        <p:cTn id="15" dur="1" fill="hold">
                                          <p:stCondLst>
                                            <p:cond delay="0"/>
                                          </p:stCondLst>
                                        </p:cTn>
                                        <p:tgtEl>
                                          <p:spTgt spid="709645"/>
                                        </p:tgtEl>
                                        <p:attrNameLst>
                                          <p:attrName>style.visibility</p:attrName>
                                        </p:attrNameLst>
                                      </p:cBhvr>
                                      <p:to>
                                        <p:strVal val="visible"/>
                                      </p:to>
                                    </p:set>
                                    <p:animEffect transition="in" filter="randombar(horizontal)">
                                      <p:cBhvr>
                                        <p:cTn id="16" dur="500"/>
                                        <p:tgtEl>
                                          <p:spTgt spid="7096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4" presetClass="path" presetSubtype="0" accel="50000" decel="50000" fill="hold" nodeType="clickEffect">
                                  <p:stCondLst>
                                    <p:cond delay="0"/>
                                  </p:stCondLst>
                                  <p:childTnLst>
                                    <p:animMotion origin="layout" path="M -8.33333E-7 -4.60685E-6 L -0.17153 -0.38089 " pathEditMode="relative" rAng="0" ptsTypes="AA">
                                      <p:cBhvr>
                                        <p:cTn id="20" dur="2000" fill="hold"/>
                                        <p:tgtEl>
                                          <p:spTgt spid="709645"/>
                                        </p:tgtEl>
                                        <p:attrNameLst>
                                          <p:attrName>ppt_x</p:attrName>
                                          <p:attrName>ppt_y</p:attrName>
                                        </p:attrNameLst>
                                      </p:cBhvr>
                                      <p:rCtr x="-8576" y="-19056"/>
                                    </p:animMotion>
                                  </p:childTnLst>
                                </p:cTn>
                              </p:par>
                              <p:par>
                                <p:cTn id="21" presetID="64" presetClass="path" presetSubtype="0" accel="50000" decel="50000" fill="hold" nodeType="withEffect">
                                  <p:stCondLst>
                                    <p:cond delay="0"/>
                                  </p:stCondLst>
                                  <p:childTnLst>
                                    <p:animMotion origin="layout" path="M 2.5E-6 -2.09991E-6 L -0.17327 -0.38853 " pathEditMode="relative" rAng="0" ptsTypes="AA">
                                      <p:cBhvr>
                                        <p:cTn id="22" dur="2000" fill="hold"/>
                                        <p:tgtEl>
                                          <p:spTgt spid="709646"/>
                                        </p:tgtEl>
                                        <p:attrNameLst>
                                          <p:attrName>ppt_x</p:attrName>
                                          <p:attrName>ppt_y</p:attrName>
                                        </p:attrNameLst>
                                      </p:cBhvr>
                                      <p:rCtr x="-8663" y="-19426"/>
                                    </p:animMotion>
                                  </p:childTnLst>
                                </p:cTn>
                              </p:par>
                              <p:par>
                                <p:cTn id="23" presetID="9" presetClass="exit" presetSubtype="0" fill="hold" nodeType="withEffect">
                                  <p:stCondLst>
                                    <p:cond delay="0"/>
                                  </p:stCondLst>
                                  <p:childTnLst>
                                    <p:animEffect transition="out" filter="dissolve">
                                      <p:cBhvr>
                                        <p:cTn id="24" dur="500"/>
                                        <p:tgtEl>
                                          <p:spTgt spid="709647"/>
                                        </p:tgtEl>
                                      </p:cBhvr>
                                    </p:animEffect>
                                    <p:set>
                                      <p:cBhvr>
                                        <p:cTn id="25" dur="1" fill="hold">
                                          <p:stCondLst>
                                            <p:cond delay="499"/>
                                          </p:stCondLst>
                                        </p:cTn>
                                        <p:tgtEl>
                                          <p:spTgt spid="709647"/>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709648"/>
                                        </p:tgtEl>
                                      </p:cBhvr>
                                    </p:animEffect>
                                    <p:set>
                                      <p:cBhvr>
                                        <p:cTn id="28" dur="1" fill="hold">
                                          <p:stCondLst>
                                            <p:cond delay="499"/>
                                          </p:stCondLst>
                                        </p:cTn>
                                        <p:tgtEl>
                                          <p:spTgt spid="709648"/>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709644"/>
                                        </p:tgtEl>
                                      </p:cBhvr>
                                    </p:animEffect>
                                    <p:set>
                                      <p:cBhvr>
                                        <p:cTn id="31" dur="1" fill="hold">
                                          <p:stCondLst>
                                            <p:cond delay="499"/>
                                          </p:stCondLst>
                                        </p:cTn>
                                        <p:tgtEl>
                                          <p:spTgt spid="709644"/>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709638">
                                            <p:txEl>
                                              <p:pRg st="0" end="0"/>
                                            </p:txEl>
                                          </p:spTgt>
                                        </p:tgtEl>
                                      </p:cBhvr>
                                    </p:animEffect>
                                    <p:set>
                                      <p:cBhvr>
                                        <p:cTn id="34" dur="1" fill="hold">
                                          <p:stCondLst>
                                            <p:cond delay="499"/>
                                          </p:stCondLst>
                                        </p:cTn>
                                        <p:tgtEl>
                                          <p:spTgt spid="70963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906"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907"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239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268413"/>
            <a:ext cx="368617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11694" name="Object 14"/>
          <p:cNvGraphicFramePr>
            <a:graphicFrameLocks noChangeAspect="1"/>
          </p:cNvGraphicFramePr>
          <p:nvPr/>
        </p:nvGraphicFramePr>
        <p:xfrm>
          <a:off x="838200" y="2895600"/>
          <a:ext cx="1019175" cy="466725"/>
        </p:xfrm>
        <a:graphic>
          <a:graphicData uri="http://schemas.openxmlformats.org/presentationml/2006/ole">
            <mc:AlternateContent xmlns:mc="http://schemas.openxmlformats.org/markup-compatibility/2006">
              <mc:Choice xmlns:v="urn:schemas-microsoft-com:vml" Requires="v">
                <p:oleObj r:id="rId4" imgW="762000" imgH="352425" progId="Equation.3">
                  <p:embed/>
                </p:oleObj>
              </mc:Choice>
              <mc:Fallback>
                <p:oleObj r:id="rId4" imgW="762000" imgH="3524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895600"/>
                        <a:ext cx="10191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1695" name="Object 15"/>
          <p:cNvGraphicFramePr>
            <a:graphicFrameLocks noChangeAspect="1"/>
          </p:cNvGraphicFramePr>
          <p:nvPr/>
        </p:nvGraphicFramePr>
        <p:xfrm>
          <a:off x="2590800" y="2895600"/>
          <a:ext cx="1057275" cy="466725"/>
        </p:xfrm>
        <a:graphic>
          <a:graphicData uri="http://schemas.openxmlformats.org/presentationml/2006/ole">
            <mc:AlternateContent xmlns:mc="http://schemas.openxmlformats.org/markup-compatibility/2006">
              <mc:Choice xmlns:v="urn:schemas-microsoft-com:vml" Requires="v">
                <p:oleObj r:id="rId6" imgW="790575" imgH="352425" progId="Equation.3">
                  <p:embed/>
                </p:oleObj>
              </mc:Choice>
              <mc:Fallback>
                <p:oleObj r:id="rId6" imgW="790575" imgH="3524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895600"/>
                        <a:ext cx="105727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1696" name="Object 16"/>
          <p:cNvGraphicFramePr>
            <a:graphicFrameLocks noChangeAspect="1"/>
          </p:cNvGraphicFramePr>
          <p:nvPr/>
        </p:nvGraphicFramePr>
        <p:xfrm>
          <a:off x="914400" y="1600200"/>
          <a:ext cx="3009900" cy="590550"/>
        </p:xfrm>
        <a:graphic>
          <a:graphicData uri="http://schemas.openxmlformats.org/presentationml/2006/ole">
            <mc:AlternateContent xmlns:mc="http://schemas.openxmlformats.org/markup-compatibility/2006">
              <mc:Choice xmlns:v="urn:schemas-microsoft-com:vml" Requires="v">
                <p:oleObj name="Equation" r:id="rId8" imgW="2260600" imgH="444500" progId="Equation.3">
                  <p:embed/>
                </p:oleObj>
              </mc:Choice>
              <mc:Fallback>
                <p:oleObj name="Equation" r:id="rId8" imgW="22606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600200"/>
                        <a:ext cx="30099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1697" name="Object 17"/>
          <p:cNvGraphicFramePr>
            <a:graphicFrameLocks noChangeAspect="1"/>
          </p:cNvGraphicFramePr>
          <p:nvPr/>
        </p:nvGraphicFramePr>
        <p:xfrm>
          <a:off x="838200" y="2209800"/>
          <a:ext cx="3009900" cy="590550"/>
        </p:xfrm>
        <a:graphic>
          <a:graphicData uri="http://schemas.openxmlformats.org/presentationml/2006/ole">
            <mc:AlternateContent xmlns:mc="http://schemas.openxmlformats.org/markup-compatibility/2006">
              <mc:Choice xmlns:v="urn:schemas-microsoft-com:vml" Requires="v">
                <p:oleObj r:id="rId10" imgW="2260600" imgH="444500" progId="Equation.3">
                  <p:embed/>
                </p:oleObj>
              </mc:Choice>
              <mc:Fallback>
                <p:oleObj r:id="rId10" imgW="2260600" imgH="444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209800"/>
                        <a:ext cx="30099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11698" name="AutoShape 18"/>
          <p:cNvSpPr>
            <a:spLocks noChangeArrowheads="1"/>
          </p:cNvSpPr>
          <p:nvPr/>
        </p:nvSpPr>
        <p:spPr bwMode="auto">
          <a:xfrm>
            <a:off x="1066800" y="40386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fr-CH"/>
          </a:p>
        </p:txBody>
      </p:sp>
      <p:graphicFrame>
        <p:nvGraphicFramePr>
          <p:cNvPr id="711699" name="Object 19"/>
          <p:cNvGraphicFramePr>
            <a:graphicFrameLocks noChangeAspect="1"/>
          </p:cNvGraphicFramePr>
          <p:nvPr/>
        </p:nvGraphicFramePr>
        <p:xfrm>
          <a:off x="2819400" y="3886200"/>
          <a:ext cx="4133850" cy="600075"/>
        </p:xfrm>
        <a:graphic>
          <a:graphicData uri="http://schemas.openxmlformats.org/presentationml/2006/ole">
            <mc:AlternateContent xmlns:mc="http://schemas.openxmlformats.org/markup-compatibility/2006">
              <mc:Choice xmlns:v="urn:schemas-microsoft-com:vml" Requires="v">
                <p:oleObj r:id="rId12" imgW="3098800" imgH="444500" progId="Equation.3">
                  <p:embed/>
                </p:oleObj>
              </mc:Choice>
              <mc:Fallback>
                <p:oleObj r:id="rId12" imgW="30988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9400" y="3886200"/>
                        <a:ext cx="413385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1700" name="Object 20"/>
          <p:cNvGraphicFramePr>
            <a:graphicFrameLocks noChangeAspect="1"/>
          </p:cNvGraphicFramePr>
          <p:nvPr/>
        </p:nvGraphicFramePr>
        <p:xfrm>
          <a:off x="2819400" y="4648200"/>
          <a:ext cx="4095750" cy="600075"/>
        </p:xfrm>
        <a:graphic>
          <a:graphicData uri="http://schemas.openxmlformats.org/presentationml/2006/ole">
            <mc:AlternateContent xmlns:mc="http://schemas.openxmlformats.org/markup-compatibility/2006">
              <mc:Choice xmlns:v="urn:schemas-microsoft-com:vml" Requires="v">
                <p:oleObj name="Equation" r:id="rId14" imgW="3073400" imgH="444500" progId="Equation.DSMT4">
                  <p:embed/>
                </p:oleObj>
              </mc:Choice>
              <mc:Fallback>
                <p:oleObj name="Equation" r:id="rId14" imgW="3073400" imgH="444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4648200"/>
                        <a:ext cx="409575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3916"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1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34340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11694"/>
                                        </p:tgtEl>
                                        <p:attrNameLst>
                                          <p:attrName>style.visibility</p:attrName>
                                        </p:attrNameLst>
                                      </p:cBhvr>
                                      <p:to>
                                        <p:strVal val="visible"/>
                                      </p:to>
                                    </p:set>
                                    <p:animEffect transition="in" filter="randombar(horizontal)">
                                      <p:cBhvr>
                                        <p:cTn id="7" dur="500"/>
                                        <p:tgtEl>
                                          <p:spTgt spid="711694"/>
                                        </p:tgtEl>
                                      </p:cBhvr>
                                    </p:animEffect>
                                  </p:childTnLst>
                                </p:cTn>
                              </p:par>
                              <p:par>
                                <p:cTn id="8" presetID="14" presetClass="entr" presetSubtype="10" fill="hold" nodeType="withEffect">
                                  <p:stCondLst>
                                    <p:cond delay="0"/>
                                  </p:stCondLst>
                                  <p:childTnLst>
                                    <p:set>
                                      <p:cBhvr>
                                        <p:cTn id="9" dur="1" fill="hold">
                                          <p:stCondLst>
                                            <p:cond delay="0"/>
                                          </p:stCondLst>
                                        </p:cTn>
                                        <p:tgtEl>
                                          <p:spTgt spid="711695"/>
                                        </p:tgtEl>
                                        <p:attrNameLst>
                                          <p:attrName>style.visibility</p:attrName>
                                        </p:attrNameLst>
                                      </p:cBhvr>
                                      <p:to>
                                        <p:strVal val="visible"/>
                                      </p:to>
                                    </p:set>
                                    <p:animEffect transition="in" filter="randombar(horizontal)">
                                      <p:cBhvr>
                                        <p:cTn id="10" dur="500"/>
                                        <p:tgtEl>
                                          <p:spTgt spid="7116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11698"/>
                                        </p:tgtEl>
                                        <p:attrNameLst>
                                          <p:attrName>style.visibility</p:attrName>
                                        </p:attrNameLst>
                                      </p:cBhvr>
                                      <p:to>
                                        <p:strVal val="visible"/>
                                      </p:to>
                                    </p:set>
                                    <p:animEffect transition="in" filter="randombar(horizontal)">
                                      <p:cBhvr>
                                        <p:cTn id="15" dur="500"/>
                                        <p:tgtEl>
                                          <p:spTgt spid="711698"/>
                                        </p:tgtEl>
                                      </p:cBhvr>
                                    </p:animEffect>
                                  </p:childTnLst>
                                </p:cTn>
                              </p:par>
                              <p:par>
                                <p:cTn id="16" presetID="14" presetClass="entr" presetSubtype="10" fill="hold" nodeType="withEffect">
                                  <p:stCondLst>
                                    <p:cond delay="0"/>
                                  </p:stCondLst>
                                  <p:childTnLst>
                                    <p:set>
                                      <p:cBhvr>
                                        <p:cTn id="17" dur="1" fill="hold">
                                          <p:stCondLst>
                                            <p:cond delay="0"/>
                                          </p:stCondLst>
                                        </p:cTn>
                                        <p:tgtEl>
                                          <p:spTgt spid="711699"/>
                                        </p:tgtEl>
                                        <p:attrNameLst>
                                          <p:attrName>style.visibility</p:attrName>
                                        </p:attrNameLst>
                                      </p:cBhvr>
                                      <p:to>
                                        <p:strVal val="visible"/>
                                      </p:to>
                                    </p:set>
                                    <p:animEffect transition="in" filter="randombar(horizontal)">
                                      <p:cBhvr>
                                        <p:cTn id="18" dur="500"/>
                                        <p:tgtEl>
                                          <p:spTgt spid="711699"/>
                                        </p:tgtEl>
                                      </p:cBhvr>
                                    </p:animEffect>
                                  </p:childTnLst>
                                </p:cTn>
                              </p:par>
                              <p:par>
                                <p:cTn id="19" presetID="14" presetClass="entr" presetSubtype="10" fill="hold" nodeType="withEffect">
                                  <p:stCondLst>
                                    <p:cond delay="0"/>
                                  </p:stCondLst>
                                  <p:childTnLst>
                                    <p:set>
                                      <p:cBhvr>
                                        <p:cTn id="20" dur="1" fill="hold">
                                          <p:stCondLst>
                                            <p:cond delay="0"/>
                                          </p:stCondLst>
                                        </p:cTn>
                                        <p:tgtEl>
                                          <p:spTgt spid="711700"/>
                                        </p:tgtEl>
                                        <p:attrNameLst>
                                          <p:attrName>style.visibility</p:attrName>
                                        </p:attrNameLst>
                                      </p:cBhvr>
                                      <p:to>
                                        <p:strVal val="visible"/>
                                      </p:to>
                                    </p:set>
                                    <p:animEffect transition="in" filter="randombar(horizontal)">
                                      <p:cBhvr>
                                        <p:cTn id="21" dur="500"/>
                                        <p:tgtEl>
                                          <p:spTgt spid="7117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4" presetClass="path" presetSubtype="0" accel="50000" decel="50000" fill="hold" nodeType="clickEffect">
                                  <p:stCondLst>
                                    <p:cond delay="0"/>
                                  </p:stCondLst>
                                  <p:childTnLst>
                                    <p:animMotion origin="layout" path="M 5.E-6 -1.9889E-6 L -0.23125 -0.3092 " pathEditMode="relative" rAng="0" ptsTypes="AA">
                                      <p:cBhvr>
                                        <p:cTn id="25" dur="2000" fill="hold"/>
                                        <p:tgtEl>
                                          <p:spTgt spid="711699"/>
                                        </p:tgtEl>
                                        <p:attrNameLst>
                                          <p:attrName>ppt_x</p:attrName>
                                          <p:attrName>ppt_y</p:attrName>
                                        </p:attrNameLst>
                                      </p:cBhvr>
                                      <p:rCtr x="-11563" y="-15472"/>
                                    </p:animMotion>
                                  </p:childTnLst>
                                </p:cTn>
                              </p:par>
                              <p:par>
                                <p:cTn id="26" presetID="64" presetClass="path" presetSubtype="0" accel="50000" decel="50000" fill="hold" nodeType="withEffect">
                                  <p:stCondLst>
                                    <p:cond delay="0"/>
                                  </p:stCondLst>
                                  <p:childTnLst>
                                    <p:animMotion origin="layout" path="M -1.66667E-6 -3.14524E-7 L -0.23437 -0.32308 " pathEditMode="relative" rAng="0" ptsTypes="AA">
                                      <p:cBhvr>
                                        <p:cTn id="27" dur="2000" fill="hold"/>
                                        <p:tgtEl>
                                          <p:spTgt spid="711700"/>
                                        </p:tgtEl>
                                        <p:attrNameLst>
                                          <p:attrName>ppt_x</p:attrName>
                                          <p:attrName>ppt_y</p:attrName>
                                        </p:attrNameLst>
                                      </p:cBhvr>
                                      <p:rCtr x="-11719" y="-16166"/>
                                    </p:animMotion>
                                  </p:childTnLst>
                                </p:cTn>
                              </p:par>
                              <p:par>
                                <p:cTn id="28" presetID="9" presetClass="exit" presetSubtype="0" fill="hold" nodeType="withEffect">
                                  <p:stCondLst>
                                    <p:cond delay="0"/>
                                  </p:stCondLst>
                                  <p:childTnLst>
                                    <p:animEffect transition="out" filter="dissolve">
                                      <p:cBhvr>
                                        <p:cTn id="29" dur="500"/>
                                        <p:tgtEl>
                                          <p:spTgt spid="711694"/>
                                        </p:tgtEl>
                                      </p:cBhvr>
                                    </p:animEffect>
                                    <p:set>
                                      <p:cBhvr>
                                        <p:cTn id="30" dur="1" fill="hold">
                                          <p:stCondLst>
                                            <p:cond delay="499"/>
                                          </p:stCondLst>
                                        </p:cTn>
                                        <p:tgtEl>
                                          <p:spTgt spid="711694"/>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711695"/>
                                        </p:tgtEl>
                                      </p:cBhvr>
                                    </p:animEffect>
                                    <p:set>
                                      <p:cBhvr>
                                        <p:cTn id="33" dur="1" fill="hold">
                                          <p:stCondLst>
                                            <p:cond delay="499"/>
                                          </p:stCondLst>
                                        </p:cTn>
                                        <p:tgtEl>
                                          <p:spTgt spid="711695"/>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711697"/>
                                        </p:tgtEl>
                                      </p:cBhvr>
                                    </p:animEffect>
                                    <p:set>
                                      <p:cBhvr>
                                        <p:cTn id="36" dur="1" fill="hold">
                                          <p:stCondLst>
                                            <p:cond delay="499"/>
                                          </p:stCondLst>
                                        </p:cTn>
                                        <p:tgtEl>
                                          <p:spTgt spid="711697"/>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711696"/>
                                        </p:tgtEl>
                                      </p:cBhvr>
                                    </p:animEffect>
                                    <p:set>
                                      <p:cBhvr>
                                        <p:cTn id="39" dur="1" fill="hold">
                                          <p:stCondLst>
                                            <p:cond delay="499"/>
                                          </p:stCondLst>
                                        </p:cTn>
                                        <p:tgtEl>
                                          <p:spTgt spid="711696"/>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711698"/>
                                        </p:tgtEl>
                                      </p:cBhvr>
                                    </p:animEffect>
                                    <p:set>
                                      <p:cBhvr>
                                        <p:cTn id="42" dur="1" fill="hold">
                                          <p:stCondLst>
                                            <p:cond delay="499"/>
                                          </p:stCondLst>
                                        </p:cTn>
                                        <p:tgtEl>
                                          <p:spTgt spid="711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98" grpId="0" animBg="1"/>
      <p:bldP spid="71169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5954"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5955"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259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268413"/>
            <a:ext cx="368617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25957" name="Object 14"/>
          <p:cNvGraphicFramePr>
            <a:graphicFrameLocks noChangeAspect="1"/>
          </p:cNvGraphicFramePr>
          <p:nvPr/>
        </p:nvGraphicFramePr>
        <p:xfrm>
          <a:off x="685800" y="1752600"/>
          <a:ext cx="4133850" cy="600075"/>
        </p:xfrm>
        <a:graphic>
          <a:graphicData uri="http://schemas.openxmlformats.org/presentationml/2006/ole">
            <mc:AlternateContent xmlns:mc="http://schemas.openxmlformats.org/markup-compatibility/2006">
              <mc:Choice xmlns:v="urn:schemas-microsoft-com:vml" Requires="v">
                <p:oleObj r:id="rId4" imgW="3098800" imgH="444500" progId="Equation.3">
                  <p:embed/>
                </p:oleObj>
              </mc:Choice>
              <mc:Fallback>
                <p:oleObj r:id="rId4" imgW="30988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52600"/>
                        <a:ext cx="413385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5958" name="Object 15"/>
          <p:cNvGraphicFramePr>
            <a:graphicFrameLocks noChangeAspect="1"/>
          </p:cNvGraphicFramePr>
          <p:nvPr/>
        </p:nvGraphicFramePr>
        <p:xfrm>
          <a:off x="685800" y="2438400"/>
          <a:ext cx="4095750" cy="600075"/>
        </p:xfrm>
        <a:graphic>
          <a:graphicData uri="http://schemas.openxmlformats.org/presentationml/2006/ole">
            <mc:AlternateContent xmlns:mc="http://schemas.openxmlformats.org/markup-compatibility/2006">
              <mc:Choice xmlns:v="urn:schemas-microsoft-com:vml" Requires="v">
                <p:oleObj r:id="rId6" imgW="3073400" imgH="444500" progId="Equation.3">
                  <p:embed/>
                </p:oleObj>
              </mc:Choice>
              <mc:Fallback>
                <p:oleObj r:id="rId6" imgW="30734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438400"/>
                        <a:ext cx="409575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3744" name="Object 16"/>
          <p:cNvGraphicFramePr>
            <a:graphicFrameLocks noChangeAspect="1"/>
          </p:cNvGraphicFramePr>
          <p:nvPr/>
        </p:nvGraphicFramePr>
        <p:xfrm>
          <a:off x="990600" y="3886200"/>
          <a:ext cx="2171700" cy="600075"/>
        </p:xfrm>
        <a:graphic>
          <a:graphicData uri="http://schemas.openxmlformats.org/presentationml/2006/ole">
            <mc:AlternateContent xmlns:mc="http://schemas.openxmlformats.org/markup-compatibility/2006">
              <mc:Choice xmlns:v="urn:schemas-microsoft-com:vml" Requires="v">
                <p:oleObj r:id="rId8" imgW="1624895" imgH="444307" progId="Equation.3">
                  <p:embed/>
                </p:oleObj>
              </mc:Choice>
              <mc:Fallback>
                <p:oleObj r:id="rId8" imgW="1624895" imgH="44430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886200"/>
                        <a:ext cx="217170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3745" name="Object 17"/>
          <p:cNvGraphicFramePr>
            <a:graphicFrameLocks noChangeAspect="1"/>
          </p:cNvGraphicFramePr>
          <p:nvPr/>
        </p:nvGraphicFramePr>
        <p:xfrm>
          <a:off x="4267200" y="3886200"/>
          <a:ext cx="2266950" cy="571500"/>
        </p:xfrm>
        <a:graphic>
          <a:graphicData uri="http://schemas.openxmlformats.org/presentationml/2006/ole">
            <mc:AlternateContent xmlns:mc="http://schemas.openxmlformats.org/markup-compatibility/2006">
              <mc:Choice xmlns:v="urn:schemas-microsoft-com:vml" Requires="v">
                <p:oleObj r:id="rId10" imgW="1701800" imgH="431800" progId="Equation.3">
                  <p:embed/>
                </p:oleObj>
              </mc:Choice>
              <mc:Fallback>
                <p:oleObj r:id="rId10" imgW="17018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3886200"/>
                        <a:ext cx="226695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13746" name="AutoShape 18"/>
          <p:cNvSpPr>
            <a:spLocks noChangeArrowheads="1"/>
          </p:cNvSpPr>
          <p:nvPr/>
        </p:nvSpPr>
        <p:spPr bwMode="auto">
          <a:xfrm>
            <a:off x="1066800" y="5013325"/>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fr-CH"/>
          </a:p>
        </p:txBody>
      </p:sp>
      <p:graphicFrame>
        <p:nvGraphicFramePr>
          <p:cNvPr id="713747" name="Object 19"/>
          <p:cNvGraphicFramePr>
            <a:graphicFrameLocks noChangeAspect="1"/>
          </p:cNvGraphicFramePr>
          <p:nvPr/>
        </p:nvGraphicFramePr>
        <p:xfrm>
          <a:off x="2743200" y="5013325"/>
          <a:ext cx="2286000" cy="304800"/>
        </p:xfrm>
        <a:graphic>
          <a:graphicData uri="http://schemas.openxmlformats.org/presentationml/2006/ole">
            <mc:AlternateContent xmlns:mc="http://schemas.openxmlformats.org/markup-compatibility/2006">
              <mc:Choice xmlns:v="urn:schemas-microsoft-com:vml" Requires="v">
                <p:oleObj r:id="rId12" imgW="1714500" imgH="228600" progId="Equation.3">
                  <p:embed/>
                </p:oleObj>
              </mc:Choice>
              <mc:Fallback>
                <p:oleObj r:id="rId12" imgW="17145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5013325"/>
                        <a:ext cx="228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3748" name="Object 20"/>
          <p:cNvGraphicFramePr>
            <a:graphicFrameLocks noChangeAspect="1"/>
          </p:cNvGraphicFramePr>
          <p:nvPr/>
        </p:nvGraphicFramePr>
        <p:xfrm>
          <a:off x="2743200" y="5546725"/>
          <a:ext cx="2266950" cy="304800"/>
        </p:xfrm>
        <a:graphic>
          <a:graphicData uri="http://schemas.openxmlformats.org/presentationml/2006/ole">
            <mc:AlternateContent xmlns:mc="http://schemas.openxmlformats.org/markup-compatibility/2006">
              <mc:Choice xmlns:v="urn:schemas-microsoft-com:vml" Requires="v">
                <p:oleObj name="Equation" r:id="rId14" imgW="1701800" imgH="228600" progId="Equation.DSMT4">
                  <p:embed/>
                </p:oleObj>
              </mc:Choice>
              <mc:Fallback>
                <p:oleObj name="Equation" r:id="rId14" imgW="17018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5546725"/>
                        <a:ext cx="2266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5964"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1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15451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13744"/>
                                        </p:tgtEl>
                                        <p:attrNameLst>
                                          <p:attrName>style.visibility</p:attrName>
                                        </p:attrNameLst>
                                      </p:cBhvr>
                                      <p:to>
                                        <p:strVal val="visible"/>
                                      </p:to>
                                    </p:set>
                                    <p:animEffect transition="in" filter="randombar(horizontal)">
                                      <p:cBhvr>
                                        <p:cTn id="7" dur="500"/>
                                        <p:tgtEl>
                                          <p:spTgt spid="713744"/>
                                        </p:tgtEl>
                                      </p:cBhvr>
                                    </p:animEffect>
                                  </p:childTnLst>
                                </p:cTn>
                              </p:par>
                              <p:par>
                                <p:cTn id="8" presetID="14" presetClass="entr" presetSubtype="10" fill="hold" nodeType="withEffect">
                                  <p:stCondLst>
                                    <p:cond delay="0"/>
                                  </p:stCondLst>
                                  <p:childTnLst>
                                    <p:set>
                                      <p:cBhvr>
                                        <p:cTn id="9" dur="1" fill="hold">
                                          <p:stCondLst>
                                            <p:cond delay="0"/>
                                          </p:stCondLst>
                                        </p:cTn>
                                        <p:tgtEl>
                                          <p:spTgt spid="713745"/>
                                        </p:tgtEl>
                                        <p:attrNameLst>
                                          <p:attrName>style.visibility</p:attrName>
                                        </p:attrNameLst>
                                      </p:cBhvr>
                                      <p:to>
                                        <p:strVal val="visible"/>
                                      </p:to>
                                    </p:set>
                                    <p:animEffect transition="in" filter="randombar(horizontal)">
                                      <p:cBhvr>
                                        <p:cTn id="10" dur="500"/>
                                        <p:tgtEl>
                                          <p:spTgt spid="71374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3746"/>
                                        </p:tgtEl>
                                        <p:attrNameLst>
                                          <p:attrName>style.visibility</p:attrName>
                                        </p:attrNameLst>
                                      </p:cBhvr>
                                      <p:to>
                                        <p:strVal val="visible"/>
                                      </p:to>
                                    </p:set>
                                    <p:animEffect transition="in" filter="randombar(horizontal)">
                                      <p:cBhvr>
                                        <p:cTn id="13" dur="500"/>
                                        <p:tgtEl>
                                          <p:spTgt spid="713746"/>
                                        </p:tgtEl>
                                      </p:cBhvr>
                                    </p:animEffect>
                                  </p:childTnLst>
                                </p:cTn>
                              </p:par>
                              <p:par>
                                <p:cTn id="14" presetID="14" presetClass="entr" presetSubtype="10" fill="hold" nodeType="withEffect">
                                  <p:stCondLst>
                                    <p:cond delay="0"/>
                                  </p:stCondLst>
                                  <p:childTnLst>
                                    <p:set>
                                      <p:cBhvr>
                                        <p:cTn id="15" dur="1" fill="hold">
                                          <p:stCondLst>
                                            <p:cond delay="0"/>
                                          </p:stCondLst>
                                        </p:cTn>
                                        <p:tgtEl>
                                          <p:spTgt spid="713747"/>
                                        </p:tgtEl>
                                        <p:attrNameLst>
                                          <p:attrName>style.visibility</p:attrName>
                                        </p:attrNameLst>
                                      </p:cBhvr>
                                      <p:to>
                                        <p:strVal val="visible"/>
                                      </p:to>
                                    </p:set>
                                    <p:animEffect transition="in" filter="randombar(horizontal)">
                                      <p:cBhvr>
                                        <p:cTn id="16" dur="500"/>
                                        <p:tgtEl>
                                          <p:spTgt spid="713747"/>
                                        </p:tgtEl>
                                      </p:cBhvr>
                                    </p:animEffect>
                                  </p:childTnLst>
                                </p:cTn>
                              </p:par>
                              <p:par>
                                <p:cTn id="17" presetID="14" presetClass="entr" presetSubtype="10" fill="hold" nodeType="withEffect">
                                  <p:stCondLst>
                                    <p:cond delay="0"/>
                                  </p:stCondLst>
                                  <p:childTnLst>
                                    <p:set>
                                      <p:cBhvr>
                                        <p:cTn id="18" dur="1" fill="hold">
                                          <p:stCondLst>
                                            <p:cond delay="0"/>
                                          </p:stCondLst>
                                        </p:cTn>
                                        <p:tgtEl>
                                          <p:spTgt spid="713748"/>
                                        </p:tgtEl>
                                        <p:attrNameLst>
                                          <p:attrName>style.visibility</p:attrName>
                                        </p:attrNameLst>
                                      </p:cBhvr>
                                      <p:to>
                                        <p:strVal val="visible"/>
                                      </p:to>
                                    </p:set>
                                    <p:animEffect transition="in" filter="randombar(horizontal)">
                                      <p:cBhvr>
                                        <p:cTn id="19" dur="500"/>
                                        <p:tgtEl>
                                          <p:spTgt spid="71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8002"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8003"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280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268413"/>
            <a:ext cx="368617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28005" name="Object 14"/>
          <p:cNvGraphicFramePr>
            <a:graphicFrameLocks noChangeAspect="1"/>
          </p:cNvGraphicFramePr>
          <p:nvPr/>
        </p:nvGraphicFramePr>
        <p:xfrm>
          <a:off x="849313" y="1412875"/>
          <a:ext cx="2286000" cy="304800"/>
        </p:xfrm>
        <a:graphic>
          <a:graphicData uri="http://schemas.openxmlformats.org/presentationml/2006/ole">
            <mc:AlternateContent xmlns:mc="http://schemas.openxmlformats.org/markup-compatibility/2006">
              <mc:Choice xmlns:v="urn:schemas-microsoft-com:vml" Requires="v">
                <p:oleObj r:id="rId4" imgW="1714500" imgH="228600" progId="Equation.3">
                  <p:embed/>
                </p:oleObj>
              </mc:Choice>
              <mc:Fallback>
                <p:oleObj r:id="rId4" imgW="1714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3" y="1412875"/>
                        <a:ext cx="228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8006" name="Object 15"/>
          <p:cNvGraphicFramePr>
            <a:graphicFrameLocks noChangeAspect="1"/>
          </p:cNvGraphicFramePr>
          <p:nvPr/>
        </p:nvGraphicFramePr>
        <p:xfrm>
          <a:off x="849313" y="1946275"/>
          <a:ext cx="2266950" cy="304800"/>
        </p:xfrm>
        <a:graphic>
          <a:graphicData uri="http://schemas.openxmlformats.org/presentationml/2006/ole">
            <mc:AlternateContent xmlns:mc="http://schemas.openxmlformats.org/markup-compatibility/2006">
              <mc:Choice xmlns:v="urn:schemas-microsoft-com:vml" Requires="v">
                <p:oleObj r:id="rId6" imgW="1701800" imgH="228600" progId="Equation.3">
                  <p:embed/>
                </p:oleObj>
              </mc:Choice>
              <mc:Fallback>
                <p:oleObj r:id="rId6" imgW="17018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13" y="1946275"/>
                        <a:ext cx="2266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15792" name="Rectangle 16"/>
          <p:cNvSpPr>
            <a:spLocks noChangeArrowheads="1"/>
          </p:cNvSpPr>
          <p:nvPr/>
        </p:nvSpPr>
        <p:spPr bwMode="auto">
          <a:xfrm>
            <a:off x="468313" y="2403475"/>
            <a:ext cx="9144000" cy="229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r>
              <a:rPr lang="fr-CH" sz="1600">
                <a:cs typeface="Times New Roman" charset="0"/>
              </a:rPr>
              <a:t>Numerical example:</a:t>
            </a:r>
            <a:endParaRPr lang="fr-FR" sz="1600">
              <a:cs typeface="Times New Roman" charset="0"/>
            </a:endParaRPr>
          </a:p>
          <a:p>
            <a:pPr algn="just"/>
            <a:r>
              <a:rPr lang="fr-CH" sz="1600">
                <a:cs typeface="Times New Roman" charset="0"/>
              </a:rPr>
              <a:t> </a:t>
            </a:r>
            <a:endParaRPr lang="fr-FR" sz="1600">
              <a:cs typeface="Times New Roman" charset="0"/>
            </a:endParaRPr>
          </a:p>
          <a:p>
            <a:pPr algn="just"/>
            <a:r>
              <a:rPr lang="fr-CH" sz="1600">
                <a:cs typeface="Times New Roman" charset="0"/>
              </a:rPr>
              <a:t> </a:t>
            </a:r>
            <a:r>
              <a:rPr lang="fr-CH" sz="1600" i="1">
                <a:cs typeface="Times New Roman" charset="0"/>
              </a:rPr>
              <a:t>L</a:t>
            </a:r>
            <a:r>
              <a:rPr lang="fr-CH" sz="1600">
                <a:cs typeface="Times New Roman" charset="0"/>
              </a:rPr>
              <a:t> = 5 cm, </a:t>
            </a:r>
            <a:r>
              <a:rPr lang="fr-CH" sz="1600" i="1">
                <a:cs typeface="Times New Roman" charset="0"/>
              </a:rPr>
              <a:t>d</a:t>
            </a:r>
            <a:r>
              <a:rPr lang="fr-CH" sz="1600">
                <a:cs typeface="Times New Roman" charset="0"/>
              </a:rPr>
              <a:t> = 1 cm, </a:t>
            </a:r>
            <a:r>
              <a:rPr lang="fr-CH" sz="1600" i="1">
                <a:cs typeface="Times New Roman" charset="0"/>
              </a:rPr>
              <a:t>a</a:t>
            </a:r>
            <a:r>
              <a:rPr lang="fr-CH" sz="1600">
                <a:cs typeface="Times New Roman" charset="0"/>
              </a:rPr>
              <a:t>1 = </a:t>
            </a:r>
            <a:r>
              <a:rPr lang="fr-CH" sz="1600" i="1">
                <a:cs typeface="Times New Roman" charset="0"/>
              </a:rPr>
              <a:t>a</a:t>
            </a:r>
            <a:r>
              <a:rPr lang="fr-CH" sz="1600">
                <a:cs typeface="Times New Roman" charset="0"/>
              </a:rPr>
              <a:t>2 = 0082 cm.</a:t>
            </a:r>
            <a:endParaRPr lang="fr-FR" sz="1600">
              <a:cs typeface="Times New Roman" charset="0"/>
            </a:endParaRPr>
          </a:p>
          <a:p>
            <a:pPr algn="just"/>
            <a:r>
              <a:rPr lang="fr-CH" sz="1600">
                <a:cs typeface="Times New Roman" charset="0"/>
              </a:rPr>
              <a:t>(</a:t>
            </a:r>
            <a:r>
              <a:rPr lang="en-US" sz="1600">
                <a:cs typeface="Times New Roman" charset="0"/>
              </a:rPr>
              <a:t>characteristic impedance of a single trace </a:t>
            </a:r>
            <a:r>
              <a:rPr lang="fr-CH" sz="1600">
                <a:cs typeface="Times New Roman" charset="0"/>
              </a:rPr>
              <a:t>Z</a:t>
            </a:r>
            <a:r>
              <a:rPr lang="fr-CH" sz="1600" baseline="-15000">
                <a:cs typeface="Times New Roman" charset="0"/>
              </a:rPr>
              <a:t>o</a:t>
            </a:r>
            <a:r>
              <a:rPr lang="fr-CH" sz="1600">
                <a:cs typeface="Times New Roman" charset="0"/>
              </a:rPr>
              <a:t> ≈ 150 W)</a:t>
            </a:r>
            <a:endParaRPr lang="fr-FR" sz="1600">
              <a:cs typeface="Times New Roman" charset="0"/>
            </a:endParaRPr>
          </a:p>
          <a:p>
            <a:pPr algn="just"/>
            <a:r>
              <a:rPr lang="fr-CH" sz="1600">
                <a:cs typeface="Times New Roman" charset="0"/>
              </a:rPr>
              <a:t> </a:t>
            </a:r>
            <a:endParaRPr lang="fr-FR" sz="1600">
              <a:cs typeface="Times New Roman" charset="0"/>
            </a:endParaRPr>
          </a:p>
          <a:p>
            <a:pPr algn="just"/>
            <a:r>
              <a:rPr lang="fr-CH" sz="1600">
                <a:cs typeface="Times New Roman" charset="0"/>
              </a:rPr>
              <a:t> M = 3.466 nH,       and           C</a:t>
            </a:r>
            <a:r>
              <a:rPr lang="fr-CH" sz="1600" baseline="-15000">
                <a:cs typeface="Times New Roman" charset="0"/>
              </a:rPr>
              <a:t>o</a:t>
            </a:r>
            <a:r>
              <a:rPr lang="fr-CH" sz="1600">
                <a:cs typeface="Times New Roman" charset="0"/>
              </a:rPr>
              <a:t> = -0.1573 pF.</a:t>
            </a:r>
            <a:endParaRPr lang="fr-FR" sz="1600">
              <a:cs typeface="Times New Roman" charset="0"/>
            </a:endParaRPr>
          </a:p>
          <a:p>
            <a:pPr algn="just"/>
            <a:r>
              <a:rPr lang="fr-CH" sz="1600">
                <a:cs typeface="Times New Roman" charset="0"/>
              </a:rPr>
              <a:t>  </a:t>
            </a:r>
            <a:endParaRPr lang="fr-FR" sz="1600">
              <a:cs typeface="Times New Roman" charset="0"/>
            </a:endParaRPr>
          </a:p>
          <a:p>
            <a:pPr algn="just"/>
            <a:r>
              <a:rPr lang="fr-CH" sz="1600">
                <a:cs typeface="Times New Roman" charset="0"/>
              </a:rPr>
              <a:t>Assuming  </a:t>
            </a:r>
            <a:r>
              <a:rPr lang="fr-CH" sz="1600" i="1">
                <a:cs typeface="Times New Roman" charset="0"/>
              </a:rPr>
              <a:t>Z</a:t>
            </a:r>
            <a:r>
              <a:rPr lang="fr-CH" sz="1600" baseline="-15000">
                <a:cs typeface="Times New Roman" charset="0"/>
              </a:rPr>
              <a:t>s</a:t>
            </a:r>
            <a:r>
              <a:rPr lang="fr-CH" sz="1600">
                <a:cs typeface="Times New Roman" charset="0"/>
              </a:rPr>
              <a:t> = </a:t>
            </a:r>
            <a:r>
              <a:rPr lang="fr-CH" sz="1600" i="1">
                <a:cs typeface="Times New Roman" charset="0"/>
              </a:rPr>
              <a:t>Z</a:t>
            </a:r>
            <a:r>
              <a:rPr lang="fr-CH" sz="1600" baseline="-15000">
                <a:cs typeface="Times New Roman" charset="0"/>
              </a:rPr>
              <a:t>L</a:t>
            </a:r>
            <a:r>
              <a:rPr lang="fr-CH" sz="1600">
                <a:cs typeface="Times New Roman" charset="0"/>
              </a:rPr>
              <a:t> =</a:t>
            </a:r>
            <a:r>
              <a:rPr lang="fr-CH" sz="1600" i="1">
                <a:cs typeface="Times New Roman" charset="0"/>
              </a:rPr>
              <a:t> Z</a:t>
            </a:r>
            <a:r>
              <a:rPr lang="fr-CH" sz="1600" baseline="-15000">
                <a:cs typeface="Times New Roman" charset="0"/>
              </a:rPr>
              <a:t>a</a:t>
            </a:r>
            <a:r>
              <a:rPr lang="fr-CH" sz="1600">
                <a:cs typeface="Times New Roman" charset="0"/>
              </a:rPr>
              <a:t> = </a:t>
            </a:r>
            <a:r>
              <a:rPr lang="fr-CH" sz="1600" i="1">
                <a:cs typeface="Times New Roman" charset="0"/>
              </a:rPr>
              <a:t>Z</a:t>
            </a:r>
            <a:r>
              <a:rPr lang="fr-CH" sz="1600" baseline="-15000">
                <a:cs typeface="Times New Roman" charset="0"/>
              </a:rPr>
              <a:t>b</a:t>
            </a:r>
            <a:r>
              <a:rPr lang="fr-CH" sz="1600">
                <a:cs typeface="Times New Roman" charset="0"/>
              </a:rPr>
              <a:t> = </a:t>
            </a:r>
            <a:r>
              <a:rPr lang="fr-CH" sz="1600" i="1">
                <a:cs typeface="Times New Roman" charset="0"/>
              </a:rPr>
              <a:t>Z</a:t>
            </a:r>
            <a:r>
              <a:rPr lang="fr-CH" sz="1600" baseline="-15000">
                <a:cs typeface="Times New Roman" charset="0"/>
              </a:rPr>
              <a:t>c</a:t>
            </a:r>
            <a:r>
              <a:rPr lang="fr-CH" sz="1600">
                <a:cs typeface="Times New Roman" charset="0"/>
              </a:rPr>
              <a:t> = 150 </a:t>
            </a:r>
            <a:r>
              <a:rPr lang="fr-CH" sz="1600">
                <a:latin typeface="Symbol" charset="0"/>
                <a:cs typeface="Times New Roman" charset="0"/>
              </a:rPr>
              <a:t>Ω</a:t>
            </a:r>
            <a:r>
              <a:rPr lang="fr-CH" sz="1600">
                <a:cs typeface="Times New Roman" charset="0"/>
              </a:rPr>
              <a:t>, the load voltages become</a:t>
            </a:r>
            <a:endParaRPr lang="fr-FR" sz="1600">
              <a:cs typeface="Times New Roman" charset="0"/>
            </a:endParaRPr>
          </a:p>
          <a:p>
            <a:endParaRPr lang="fr-FR" sz="1600"/>
          </a:p>
        </p:txBody>
      </p:sp>
      <p:graphicFrame>
        <p:nvGraphicFramePr>
          <p:cNvPr id="715793" name="Object 17"/>
          <p:cNvGraphicFramePr>
            <a:graphicFrameLocks noChangeAspect="1"/>
          </p:cNvGraphicFramePr>
          <p:nvPr/>
        </p:nvGraphicFramePr>
        <p:xfrm>
          <a:off x="971550" y="4797425"/>
          <a:ext cx="5267325" cy="371475"/>
        </p:xfrm>
        <a:graphic>
          <a:graphicData uri="http://schemas.openxmlformats.org/presentationml/2006/ole">
            <mc:AlternateContent xmlns:mc="http://schemas.openxmlformats.org/markup-compatibility/2006">
              <mc:Choice xmlns:v="urn:schemas-microsoft-com:vml" Requires="v">
                <p:oleObj r:id="rId8" imgW="3949700" imgH="279400" progId="Equation.3">
                  <p:embed/>
                </p:oleObj>
              </mc:Choice>
              <mc:Fallback>
                <p:oleObj r:id="rId8" imgW="3949700" imgH="279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4797425"/>
                        <a:ext cx="52673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5794" name="Object 18"/>
          <p:cNvGraphicFramePr>
            <a:graphicFrameLocks noChangeAspect="1"/>
          </p:cNvGraphicFramePr>
          <p:nvPr/>
        </p:nvGraphicFramePr>
        <p:xfrm>
          <a:off x="971550" y="5300663"/>
          <a:ext cx="5248275" cy="371475"/>
        </p:xfrm>
        <a:graphic>
          <a:graphicData uri="http://schemas.openxmlformats.org/presentationml/2006/ole">
            <mc:AlternateContent xmlns:mc="http://schemas.openxmlformats.org/markup-compatibility/2006">
              <mc:Choice xmlns:v="urn:schemas-microsoft-com:vml" Requires="v">
                <p:oleObj name="Equation" r:id="rId10" imgW="3937000" imgH="279400" progId="Equation.DSMT4">
                  <p:embed/>
                </p:oleObj>
              </mc:Choice>
              <mc:Fallback>
                <p:oleObj name="Equation" r:id="rId10" imgW="3937000" imgH="279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550" y="5300663"/>
                        <a:ext cx="524827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8010"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13"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161499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715793"/>
                                        </p:tgtEl>
                                      </p:cBhvr>
                                    </p:animEffect>
                                    <p:set>
                                      <p:cBhvr>
                                        <p:cTn id="7" dur="1" fill="hold">
                                          <p:stCondLst>
                                            <p:cond delay="499"/>
                                          </p:stCondLst>
                                        </p:cTn>
                                        <p:tgtEl>
                                          <p:spTgt spid="71579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715794"/>
                                        </p:tgtEl>
                                      </p:cBhvr>
                                    </p:animEffect>
                                    <p:set>
                                      <p:cBhvr>
                                        <p:cTn id="10" dur="1" fill="hold">
                                          <p:stCondLst>
                                            <p:cond delay="499"/>
                                          </p:stCondLst>
                                        </p:cTn>
                                        <p:tgtEl>
                                          <p:spTgt spid="71579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715792"/>
                                        </p:tgtEl>
                                      </p:cBhvr>
                                    </p:animEffect>
                                    <p:set>
                                      <p:cBhvr>
                                        <p:cTn id="13" dur="1" fill="hold">
                                          <p:stCondLst>
                                            <p:cond delay="499"/>
                                          </p:stCondLst>
                                        </p:cTn>
                                        <p:tgtEl>
                                          <p:spTgt spid="7157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9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30050" name="Rectangle 4"/>
          <p:cNvSpPr>
            <a:spLocks noChangeArrowheads="1"/>
          </p:cNvSpPr>
          <p:nvPr/>
        </p:nvSpPr>
        <p:spPr bwMode="auto">
          <a:xfrm>
            <a:off x="0" y="4667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30051" name="Rectangle 5"/>
          <p:cNvSpPr>
            <a:spLocks noChangeArrowheads="1"/>
          </p:cNvSpPr>
          <p:nvPr/>
        </p:nvSpPr>
        <p:spPr bwMode="auto">
          <a:xfrm>
            <a:off x="0" y="3195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300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268413"/>
            <a:ext cx="368617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30053" name="Object 12"/>
          <p:cNvGraphicFramePr>
            <a:graphicFrameLocks noChangeAspect="1"/>
          </p:cNvGraphicFramePr>
          <p:nvPr/>
        </p:nvGraphicFramePr>
        <p:xfrm>
          <a:off x="827088" y="1484313"/>
          <a:ext cx="2286000" cy="304800"/>
        </p:xfrm>
        <a:graphic>
          <a:graphicData uri="http://schemas.openxmlformats.org/presentationml/2006/ole">
            <mc:AlternateContent xmlns:mc="http://schemas.openxmlformats.org/markup-compatibility/2006">
              <mc:Choice xmlns:v="urn:schemas-microsoft-com:vml" Requires="v">
                <p:oleObj r:id="rId4" imgW="1714500" imgH="228600" progId="Equation.3">
                  <p:embed/>
                </p:oleObj>
              </mc:Choice>
              <mc:Fallback>
                <p:oleObj r:id="rId4" imgW="1714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484313"/>
                        <a:ext cx="228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0054" name="Object 13"/>
          <p:cNvGraphicFramePr>
            <a:graphicFrameLocks noChangeAspect="1"/>
          </p:cNvGraphicFramePr>
          <p:nvPr/>
        </p:nvGraphicFramePr>
        <p:xfrm>
          <a:off x="827088" y="2017713"/>
          <a:ext cx="2266950" cy="304800"/>
        </p:xfrm>
        <a:graphic>
          <a:graphicData uri="http://schemas.openxmlformats.org/presentationml/2006/ole">
            <mc:AlternateContent xmlns:mc="http://schemas.openxmlformats.org/markup-compatibility/2006">
              <mc:Choice xmlns:v="urn:schemas-microsoft-com:vml" Requires="v">
                <p:oleObj r:id="rId6" imgW="1701800" imgH="228600" progId="Equation.3">
                  <p:embed/>
                </p:oleObj>
              </mc:Choice>
              <mc:Fallback>
                <p:oleObj r:id="rId6" imgW="17018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017713"/>
                        <a:ext cx="2266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38" name="Object 14"/>
          <p:cNvGraphicFramePr>
            <a:graphicFrameLocks noChangeAspect="1"/>
          </p:cNvGraphicFramePr>
          <p:nvPr/>
        </p:nvGraphicFramePr>
        <p:xfrm>
          <a:off x="990600" y="3276600"/>
          <a:ext cx="2171700" cy="600075"/>
        </p:xfrm>
        <a:graphic>
          <a:graphicData uri="http://schemas.openxmlformats.org/presentationml/2006/ole">
            <mc:AlternateContent xmlns:mc="http://schemas.openxmlformats.org/markup-compatibility/2006">
              <mc:Choice xmlns:v="urn:schemas-microsoft-com:vml" Requires="v">
                <p:oleObj r:id="rId8" imgW="1624895" imgH="444307" progId="Equation.3">
                  <p:embed/>
                </p:oleObj>
              </mc:Choice>
              <mc:Fallback>
                <p:oleObj r:id="rId8" imgW="1624895" imgH="44430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276600"/>
                        <a:ext cx="217170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39" name="Object 15"/>
          <p:cNvGraphicFramePr>
            <a:graphicFrameLocks noChangeAspect="1"/>
          </p:cNvGraphicFramePr>
          <p:nvPr/>
        </p:nvGraphicFramePr>
        <p:xfrm>
          <a:off x="5486400" y="4305300"/>
          <a:ext cx="2266950" cy="571500"/>
        </p:xfrm>
        <a:graphic>
          <a:graphicData uri="http://schemas.openxmlformats.org/presentationml/2006/ole">
            <mc:AlternateContent xmlns:mc="http://schemas.openxmlformats.org/markup-compatibility/2006">
              <mc:Choice xmlns:v="urn:schemas-microsoft-com:vml" Requires="v">
                <p:oleObj r:id="rId10" imgW="1701800" imgH="431800" progId="Equation.3">
                  <p:embed/>
                </p:oleObj>
              </mc:Choice>
              <mc:Fallback>
                <p:oleObj r:id="rId10" imgW="17018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4305300"/>
                        <a:ext cx="226695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17840" name="AutoShape 16"/>
          <p:cNvSpPr>
            <a:spLocks noChangeArrowheads="1"/>
          </p:cNvSpPr>
          <p:nvPr/>
        </p:nvSpPr>
        <p:spPr bwMode="auto">
          <a:xfrm>
            <a:off x="2743200" y="4495800"/>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fr-CH"/>
          </a:p>
        </p:txBody>
      </p:sp>
      <p:sp>
        <p:nvSpPr>
          <p:cNvPr id="717841" name="AutoShape 17"/>
          <p:cNvSpPr>
            <a:spLocks noChangeArrowheads="1"/>
          </p:cNvSpPr>
          <p:nvPr/>
        </p:nvSpPr>
        <p:spPr bwMode="auto">
          <a:xfrm>
            <a:off x="2743200" y="5410200"/>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fr-CH"/>
          </a:p>
        </p:txBody>
      </p:sp>
      <p:sp>
        <p:nvSpPr>
          <p:cNvPr id="717842" name="Rectangle 18"/>
          <p:cNvSpPr>
            <a:spLocks noChangeArrowheads="1"/>
          </p:cNvSpPr>
          <p:nvPr/>
        </p:nvSpPr>
        <p:spPr bwMode="auto">
          <a:xfrm>
            <a:off x="1295400" y="4419600"/>
            <a:ext cx="1981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fr-CH" i="1">
                <a:latin typeface="Garamond" charset="0"/>
                <a:cs typeface="Times New Roman" charset="0"/>
              </a:rPr>
              <a:t>Z</a:t>
            </a:r>
            <a:r>
              <a:rPr lang="fr-CH" sz="1600" baseline="-18000">
                <a:latin typeface="Garamond" charset="0"/>
                <a:cs typeface="Times New Roman" charset="0"/>
              </a:rPr>
              <a:t>L</a:t>
            </a:r>
            <a:r>
              <a:rPr lang="fr-CH">
                <a:latin typeface="Garamond" charset="0"/>
                <a:cs typeface="Times New Roman" charset="0"/>
              </a:rPr>
              <a:t> </a:t>
            </a:r>
            <a:r>
              <a:rPr lang="fr-CH">
                <a:latin typeface="Garamond" charset="0"/>
                <a:cs typeface="Times New Roman" charset="0"/>
                <a:sym typeface="Symbol" charset="0"/>
              </a:rPr>
              <a:t>= 0</a:t>
            </a:r>
            <a:endParaRPr lang="fr-CH" sz="2400">
              <a:latin typeface="Times New Roman" charset="0"/>
            </a:endParaRPr>
          </a:p>
        </p:txBody>
      </p:sp>
      <p:sp>
        <p:nvSpPr>
          <p:cNvPr id="717843" name="Rectangle 19"/>
          <p:cNvSpPr>
            <a:spLocks noChangeArrowheads="1"/>
          </p:cNvSpPr>
          <p:nvPr/>
        </p:nvSpPr>
        <p:spPr bwMode="auto">
          <a:xfrm>
            <a:off x="1219200" y="5410200"/>
            <a:ext cx="1981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fr-CH" i="1">
                <a:latin typeface="Garamond" charset="0"/>
                <a:cs typeface="Times New Roman" charset="0"/>
              </a:rPr>
              <a:t>Z</a:t>
            </a:r>
            <a:r>
              <a:rPr lang="fr-CH" sz="1600" baseline="-18000">
                <a:latin typeface="Garamond" charset="0"/>
                <a:cs typeface="Times New Roman" charset="0"/>
              </a:rPr>
              <a:t>L</a:t>
            </a:r>
            <a:r>
              <a:rPr lang="fr-CH">
                <a:latin typeface="Garamond" charset="0"/>
                <a:cs typeface="Times New Roman" charset="0"/>
              </a:rPr>
              <a:t> </a:t>
            </a:r>
            <a:r>
              <a:rPr lang="fr-CH">
                <a:latin typeface="Wingdings" charset="0"/>
                <a:cs typeface="Wingdings" charset="0"/>
                <a:sym typeface="Wingdings" charset="0"/>
              </a:rPr>
              <a:t></a:t>
            </a:r>
            <a:r>
              <a:rPr lang="fr-CH">
                <a:latin typeface="Garamond" charset="0"/>
                <a:cs typeface="Times New Roman" charset="0"/>
                <a:sym typeface="Symbol" charset="0"/>
              </a:rPr>
              <a:t> ∞</a:t>
            </a:r>
            <a:endParaRPr lang="fr-CH" sz="2400">
              <a:latin typeface="Times New Roman" charset="0"/>
            </a:endParaRPr>
          </a:p>
        </p:txBody>
      </p:sp>
      <p:graphicFrame>
        <p:nvGraphicFramePr>
          <p:cNvPr id="717844" name="Object 20"/>
          <p:cNvGraphicFramePr>
            <a:graphicFrameLocks noChangeAspect="1"/>
          </p:cNvGraphicFramePr>
          <p:nvPr/>
        </p:nvGraphicFramePr>
        <p:xfrm>
          <a:off x="4191000" y="4495800"/>
          <a:ext cx="561975" cy="219075"/>
        </p:xfrm>
        <a:graphic>
          <a:graphicData uri="http://schemas.openxmlformats.org/presentationml/2006/ole">
            <mc:AlternateContent xmlns:mc="http://schemas.openxmlformats.org/markup-compatibility/2006">
              <mc:Choice xmlns:v="urn:schemas-microsoft-com:vml" Requires="v">
                <p:oleObj r:id="rId12" imgW="419100" imgH="161925" progId="Equation.3">
                  <p:embed/>
                </p:oleObj>
              </mc:Choice>
              <mc:Fallback>
                <p:oleObj r:id="rId12" imgW="419100" imgH="16192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4495800"/>
                        <a:ext cx="56197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45" name="Object 21"/>
          <p:cNvGraphicFramePr>
            <a:graphicFrameLocks noChangeAspect="1"/>
          </p:cNvGraphicFramePr>
          <p:nvPr/>
        </p:nvGraphicFramePr>
        <p:xfrm>
          <a:off x="3778250" y="3373438"/>
          <a:ext cx="1533525" cy="466725"/>
        </p:xfrm>
        <a:graphic>
          <a:graphicData uri="http://schemas.openxmlformats.org/presentationml/2006/ole">
            <mc:AlternateContent xmlns:mc="http://schemas.openxmlformats.org/markup-compatibility/2006">
              <mc:Choice xmlns:v="urn:schemas-microsoft-com:vml" Requires="v">
                <p:oleObj r:id="rId14" imgW="1152525" imgH="352425" progId="Equation.3">
                  <p:embed/>
                </p:oleObj>
              </mc:Choice>
              <mc:Fallback>
                <p:oleObj r:id="rId14" imgW="1152525" imgH="35242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8250" y="3373438"/>
                        <a:ext cx="1533525"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46" name="Object 22"/>
          <p:cNvGraphicFramePr>
            <a:graphicFrameLocks noChangeAspect="1"/>
          </p:cNvGraphicFramePr>
          <p:nvPr/>
        </p:nvGraphicFramePr>
        <p:xfrm>
          <a:off x="4191000" y="5422900"/>
          <a:ext cx="581025" cy="219075"/>
        </p:xfrm>
        <a:graphic>
          <a:graphicData uri="http://schemas.openxmlformats.org/presentationml/2006/ole">
            <mc:AlternateContent xmlns:mc="http://schemas.openxmlformats.org/markup-compatibility/2006">
              <mc:Choice xmlns:v="urn:schemas-microsoft-com:vml" Requires="v">
                <p:oleObj r:id="rId16" imgW="438150" imgH="161925" progId="Equation.3">
                  <p:embed/>
                </p:oleObj>
              </mc:Choice>
              <mc:Fallback>
                <p:oleObj r:id="rId16" imgW="438150" imgH="16192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1000" y="5422900"/>
                        <a:ext cx="58102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47" name="Object 23"/>
          <p:cNvGraphicFramePr>
            <a:graphicFrameLocks noChangeAspect="1"/>
          </p:cNvGraphicFramePr>
          <p:nvPr/>
        </p:nvGraphicFramePr>
        <p:xfrm>
          <a:off x="5537200" y="5257800"/>
          <a:ext cx="1266825" cy="485775"/>
        </p:xfrm>
        <a:graphic>
          <a:graphicData uri="http://schemas.openxmlformats.org/presentationml/2006/ole">
            <mc:AlternateContent xmlns:mc="http://schemas.openxmlformats.org/markup-compatibility/2006">
              <mc:Choice xmlns:v="urn:schemas-microsoft-com:vml" Requires="v">
                <p:oleObj name="Equation" r:id="rId18" imgW="952500" imgH="361950" progId="Equation.DSMT4">
                  <p:embed/>
                </p:oleObj>
              </mc:Choice>
              <mc:Fallback>
                <p:oleObj name="Equation" r:id="rId18" imgW="952500" imgH="36195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7200" y="5257800"/>
                        <a:ext cx="1266825"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0065" name="Title 1"/>
          <p:cNvSpPr>
            <a:spLocks noGrp="1"/>
          </p:cNvSpPr>
          <p:nvPr>
            <p:ph type="title"/>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H">
              <a:latin typeface="Arial" charset="0"/>
            </a:endParaRPr>
          </a:p>
        </p:txBody>
      </p:sp>
      <p:sp>
        <p:nvSpPr>
          <p:cNvPr id="20"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eaLnBrk="1" fontAlgn="auto" hangingPunct="1">
              <a:spcBef>
                <a:spcPts val="0"/>
              </a:spcBef>
              <a:spcAft>
                <a:spcPts val="0"/>
              </a:spcAft>
              <a:defRPr/>
            </a:pPr>
            <a:r>
              <a:rPr lang="en-US" sz="3200" kern="0" dirty="0">
                <a:solidFill>
                  <a:sysClr val="window" lastClr="FFFFFF"/>
                </a:solidFill>
                <a:latin typeface="Calibri" charset="0"/>
              </a:rPr>
              <a:t>Example: Cross-Talk between Two Parallel Traces on a Printed Circuit Board </a:t>
            </a:r>
          </a:p>
        </p:txBody>
      </p:sp>
    </p:spTree>
    <p:extLst>
      <p:ext uri="{BB962C8B-B14F-4D97-AF65-F5344CB8AC3E}">
        <p14:creationId xmlns:p14="http://schemas.microsoft.com/office/powerpoint/2010/main" val="36961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17838"/>
                                        </p:tgtEl>
                                        <p:attrNameLst>
                                          <p:attrName>style.visibility</p:attrName>
                                        </p:attrNameLst>
                                      </p:cBhvr>
                                      <p:to>
                                        <p:strVal val="visible"/>
                                      </p:to>
                                    </p:set>
                                    <p:animEffect transition="in" filter="randombar(horizontal)">
                                      <p:cBhvr>
                                        <p:cTn id="7" dur="500"/>
                                        <p:tgtEl>
                                          <p:spTgt spid="717838"/>
                                        </p:tgtEl>
                                      </p:cBhvr>
                                    </p:animEffect>
                                  </p:childTnLst>
                                </p:cTn>
                              </p:par>
                              <p:par>
                                <p:cTn id="8" presetID="14" presetClass="entr" presetSubtype="10" fill="hold" nodeType="withEffect">
                                  <p:stCondLst>
                                    <p:cond delay="0"/>
                                  </p:stCondLst>
                                  <p:childTnLst>
                                    <p:set>
                                      <p:cBhvr>
                                        <p:cTn id="9" dur="1" fill="hold">
                                          <p:stCondLst>
                                            <p:cond delay="0"/>
                                          </p:stCondLst>
                                        </p:cTn>
                                        <p:tgtEl>
                                          <p:spTgt spid="717845"/>
                                        </p:tgtEl>
                                        <p:attrNameLst>
                                          <p:attrName>style.visibility</p:attrName>
                                        </p:attrNameLst>
                                      </p:cBhvr>
                                      <p:to>
                                        <p:strVal val="visible"/>
                                      </p:to>
                                    </p:set>
                                    <p:animEffect transition="in" filter="randombar(horizontal)">
                                      <p:cBhvr>
                                        <p:cTn id="10" dur="500"/>
                                        <p:tgtEl>
                                          <p:spTgt spid="7178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17842"/>
                                        </p:tgtEl>
                                        <p:attrNameLst>
                                          <p:attrName>style.visibility</p:attrName>
                                        </p:attrNameLst>
                                      </p:cBhvr>
                                      <p:to>
                                        <p:strVal val="visible"/>
                                      </p:to>
                                    </p:set>
                                    <p:animEffect transition="in" filter="randombar(horizontal)">
                                      <p:cBhvr>
                                        <p:cTn id="15" dur="500"/>
                                        <p:tgtEl>
                                          <p:spTgt spid="71784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17840"/>
                                        </p:tgtEl>
                                        <p:attrNameLst>
                                          <p:attrName>style.visibility</p:attrName>
                                        </p:attrNameLst>
                                      </p:cBhvr>
                                      <p:to>
                                        <p:strVal val="visible"/>
                                      </p:to>
                                    </p:set>
                                    <p:animEffect transition="in" filter="randombar(horizontal)">
                                      <p:cBhvr>
                                        <p:cTn id="18" dur="500"/>
                                        <p:tgtEl>
                                          <p:spTgt spid="717840"/>
                                        </p:tgtEl>
                                      </p:cBhvr>
                                    </p:animEffect>
                                  </p:childTnLst>
                                </p:cTn>
                              </p:par>
                              <p:par>
                                <p:cTn id="19" presetID="14" presetClass="entr" presetSubtype="10" fill="hold" nodeType="withEffect">
                                  <p:stCondLst>
                                    <p:cond delay="0"/>
                                  </p:stCondLst>
                                  <p:childTnLst>
                                    <p:set>
                                      <p:cBhvr>
                                        <p:cTn id="20" dur="1" fill="hold">
                                          <p:stCondLst>
                                            <p:cond delay="0"/>
                                          </p:stCondLst>
                                        </p:cTn>
                                        <p:tgtEl>
                                          <p:spTgt spid="717844"/>
                                        </p:tgtEl>
                                        <p:attrNameLst>
                                          <p:attrName>style.visibility</p:attrName>
                                        </p:attrNameLst>
                                      </p:cBhvr>
                                      <p:to>
                                        <p:strVal val="visible"/>
                                      </p:to>
                                    </p:set>
                                    <p:animEffect transition="in" filter="randombar(horizontal)">
                                      <p:cBhvr>
                                        <p:cTn id="21" dur="500"/>
                                        <p:tgtEl>
                                          <p:spTgt spid="717844"/>
                                        </p:tgtEl>
                                      </p:cBhvr>
                                    </p:animEffect>
                                  </p:childTnLst>
                                </p:cTn>
                              </p:par>
                              <p:par>
                                <p:cTn id="22" presetID="14" presetClass="entr" presetSubtype="10" fill="hold" nodeType="withEffect">
                                  <p:stCondLst>
                                    <p:cond delay="0"/>
                                  </p:stCondLst>
                                  <p:childTnLst>
                                    <p:set>
                                      <p:cBhvr>
                                        <p:cTn id="23" dur="1" fill="hold">
                                          <p:stCondLst>
                                            <p:cond delay="0"/>
                                          </p:stCondLst>
                                        </p:cTn>
                                        <p:tgtEl>
                                          <p:spTgt spid="717839"/>
                                        </p:tgtEl>
                                        <p:attrNameLst>
                                          <p:attrName>style.visibility</p:attrName>
                                        </p:attrNameLst>
                                      </p:cBhvr>
                                      <p:to>
                                        <p:strVal val="visible"/>
                                      </p:to>
                                    </p:set>
                                    <p:animEffect transition="in" filter="randombar(horizontal)">
                                      <p:cBhvr>
                                        <p:cTn id="24" dur="500"/>
                                        <p:tgtEl>
                                          <p:spTgt spid="7178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17843"/>
                                        </p:tgtEl>
                                        <p:attrNameLst>
                                          <p:attrName>style.visibility</p:attrName>
                                        </p:attrNameLst>
                                      </p:cBhvr>
                                      <p:to>
                                        <p:strVal val="visible"/>
                                      </p:to>
                                    </p:set>
                                    <p:animEffect transition="in" filter="randombar(horizontal)">
                                      <p:cBhvr>
                                        <p:cTn id="29" dur="500"/>
                                        <p:tgtEl>
                                          <p:spTgt spid="7178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17841"/>
                                        </p:tgtEl>
                                        <p:attrNameLst>
                                          <p:attrName>style.visibility</p:attrName>
                                        </p:attrNameLst>
                                      </p:cBhvr>
                                      <p:to>
                                        <p:strVal val="visible"/>
                                      </p:to>
                                    </p:set>
                                    <p:animEffect transition="in" filter="randombar(horizontal)">
                                      <p:cBhvr>
                                        <p:cTn id="32" dur="500"/>
                                        <p:tgtEl>
                                          <p:spTgt spid="717841"/>
                                        </p:tgtEl>
                                      </p:cBhvr>
                                    </p:animEffect>
                                  </p:childTnLst>
                                </p:cTn>
                              </p:par>
                              <p:par>
                                <p:cTn id="33" presetID="14" presetClass="entr" presetSubtype="10" fill="hold" nodeType="withEffect">
                                  <p:stCondLst>
                                    <p:cond delay="0"/>
                                  </p:stCondLst>
                                  <p:childTnLst>
                                    <p:set>
                                      <p:cBhvr>
                                        <p:cTn id="34" dur="1" fill="hold">
                                          <p:stCondLst>
                                            <p:cond delay="0"/>
                                          </p:stCondLst>
                                        </p:cTn>
                                        <p:tgtEl>
                                          <p:spTgt spid="717846"/>
                                        </p:tgtEl>
                                        <p:attrNameLst>
                                          <p:attrName>style.visibility</p:attrName>
                                        </p:attrNameLst>
                                      </p:cBhvr>
                                      <p:to>
                                        <p:strVal val="visible"/>
                                      </p:to>
                                    </p:set>
                                    <p:animEffect transition="in" filter="randombar(horizontal)">
                                      <p:cBhvr>
                                        <p:cTn id="35" dur="500"/>
                                        <p:tgtEl>
                                          <p:spTgt spid="717846"/>
                                        </p:tgtEl>
                                      </p:cBhvr>
                                    </p:animEffect>
                                  </p:childTnLst>
                                </p:cTn>
                              </p:par>
                              <p:par>
                                <p:cTn id="36" presetID="14" presetClass="entr" presetSubtype="10" fill="hold" nodeType="withEffect">
                                  <p:stCondLst>
                                    <p:cond delay="0"/>
                                  </p:stCondLst>
                                  <p:childTnLst>
                                    <p:set>
                                      <p:cBhvr>
                                        <p:cTn id="37" dur="1" fill="hold">
                                          <p:stCondLst>
                                            <p:cond delay="0"/>
                                          </p:stCondLst>
                                        </p:cTn>
                                        <p:tgtEl>
                                          <p:spTgt spid="717847"/>
                                        </p:tgtEl>
                                        <p:attrNameLst>
                                          <p:attrName>style.visibility</p:attrName>
                                        </p:attrNameLst>
                                      </p:cBhvr>
                                      <p:to>
                                        <p:strVal val="visible"/>
                                      </p:to>
                                    </p:set>
                                    <p:animEffect transition="in" filter="randombar(horizontal)">
                                      <p:cBhvr>
                                        <p:cTn id="38" dur="500"/>
                                        <p:tgtEl>
                                          <p:spTgt spid="717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40" grpId="0" animBg="1"/>
      <p:bldP spid="717841" grpId="0" animBg="1"/>
      <p:bldP spid="717842" grpId="0"/>
      <p:bldP spid="7178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2800" kern="0" dirty="0">
                <a:solidFill>
                  <a:sysClr val="window" lastClr="FFFFFF"/>
                </a:solidFill>
                <a:cs typeface="Arial" charset="0"/>
              </a:rPr>
              <a:t>Frequency-Domain Inductive-Capacitive Model</a:t>
            </a:r>
          </a:p>
          <a:p>
            <a:pPr fontAlgn="auto">
              <a:spcBef>
                <a:spcPts val="0"/>
              </a:spcBef>
              <a:spcAft>
                <a:spcPts val="0"/>
              </a:spcAft>
              <a:defRPr/>
            </a:pPr>
            <a:r>
              <a:rPr lang="en-US" sz="3200" kern="0" dirty="0">
                <a:solidFill>
                  <a:sysClr val="window" lastClr="FFFFFF"/>
                </a:solidFill>
                <a:cs typeface="Arial" charset="0"/>
              </a:rPr>
              <a:t>Inclusion of Losses: Common-Impedance Coupling</a:t>
            </a:r>
          </a:p>
        </p:txBody>
      </p:sp>
      <p:sp>
        <p:nvSpPr>
          <p:cNvPr id="3" name="TextBox 2"/>
          <p:cNvSpPr txBox="1">
            <a:spLocks noChangeArrowheads="1"/>
          </p:cNvSpPr>
          <p:nvPr/>
        </p:nvSpPr>
        <p:spPr bwMode="auto">
          <a:xfrm>
            <a:off x="304800" y="1219200"/>
            <a:ext cx="84582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800"/>
              <a:t>So far, we have assumed a lossless line—perfect conductors and a lossless medium.</a:t>
            </a:r>
          </a:p>
          <a:p>
            <a:pPr eaLnBrk="1" hangingPunct="1">
              <a:buFont typeface="Arial" charset="0"/>
              <a:buChar char="•"/>
            </a:pPr>
            <a:endParaRPr lang="en-US" sz="1800"/>
          </a:p>
          <a:p>
            <a:pPr eaLnBrk="1" hangingPunct="1">
              <a:buFont typeface="Arial" charset="0"/>
              <a:buChar char="•"/>
            </a:pPr>
            <a:r>
              <a:rPr lang="en-US" sz="1800"/>
              <a:t>Imperfect conductors can produce significant crosstalk at the lower frequencies. This is referred to as common-impedance coupling.</a:t>
            </a:r>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r>
              <a:rPr lang="en-US" sz="1800"/>
              <a:t>The voltage drop across the reference conductor is therefore given by (for an electrically short line)</a:t>
            </a:r>
          </a:p>
        </p:txBody>
      </p:sp>
      <p:pic>
        <p:nvPicPr>
          <p:cNvPr id="1761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5638800" cy="267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5867400" y="3200400"/>
            <a:ext cx="3048000" cy="630238"/>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For typical loads and low frequencies,</a:t>
            </a:r>
          </a:p>
          <a:p>
            <a:pPr algn="just">
              <a:spcBef>
                <a:spcPct val="50000"/>
              </a:spcBef>
              <a:defRPr/>
            </a:pPr>
            <a:r>
              <a:rPr lang="en-US" sz="1400" dirty="0">
                <a:solidFill>
                  <a:srgbClr val="FF0000"/>
                </a:solidFill>
                <a:latin typeface="+mj-lt"/>
              </a:rPr>
              <a:t>R</a:t>
            </a:r>
            <a:r>
              <a:rPr lang="en-US" sz="1400" baseline="-25000" dirty="0">
                <a:solidFill>
                  <a:srgbClr val="FF0000"/>
                </a:solidFill>
                <a:latin typeface="+mj-lt"/>
              </a:rPr>
              <a:t>o</a:t>
            </a:r>
            <a:r>
              <a:rPr lang="en-US" sz="1400" dirty="0">
                <a:solidFill>
                  <a:srgbClr val="FF0000"/>
                </a:solidFill>
                <a:latin typeface="+mj-lt"/>
              </a:rPr>
              <a:t> &lt;&lt; </a:t>
            </a:r>
            <a:r>
              <a:rPr lang="en-US" sz="1400" dirty="0" err="1">
                <a:solidFill>
                  <a:srgbClr val="FF0000"/>
                </a:solidFill>
                <a:latin typeface="+mj-lt"/>
              </a:rPr>
              <a:t>R</a:t>
            </a:r>
            <a:r>
              <a:rPr lang="en-US" sz="1400" baseline="-25000" dirty="0" err="1">
                <a:solidFill>
                  <a:srgbClr val="FF0000"/>
                </a:solidFill>
                <a:latin typeface="+mj-lt"/>
              </a:rPr>
              <a:t>s</a:t>
            </a:r>
            <a:r>
              <a:rPr lang="en-US" sz="1400" dirty="0">
                <a:solidFill>
                  <a:srgbClr val="FF0000"/>
                </a:solidFill>
                <a:latin typeface="+mj-lt"/>
              </a:rPr>
              <a:t>, R</a:t>
            </a:r>
            <a:r>
              <a:rPr lang="en-US" sz="1400" baseline="-25000" dirty="0">
                <a:solidFill>
                  <a:srgbClr val="FF0000"/>
                </a:solidFill>
                <a:latin typeface="+mj-lt"/>
              </a:rPr>
              <a:t>L</a:t>
            </a:r>
            <a:r>
              <a:rPr lang="en-US" sz="1400" dirty="0">
                <a:solidFill>
                  <a:srgbClr val="FF0000"/>
                </a:solidFill>
                <a:latin typeface="+mj-lt"/>
              </a:rPr>
              <a:t>, R</a:t>
            </a:r>
            <a:r>
              <a:rPr lang="en-US" sz="1400" baseline="-25000" dirty="0">
                <a:solidFill>
                  <a:srgbClr val="FF0000"/>
                </a:solidFill>
                <a:latin typeface="+mj-lt"/>
              </a:rPr>
              <a:t>NE</a:t>
            </a:r>
            <a:r>
              <a:rPr lang="en-US" sz="1400" dirty="0">
                <a:solidFill>
                  <a:srgbClr val="FF0000"/>
                </a:solidFill>
                <a:latin typeface="+mj-lt"/>
              </a:rPr>
              <a:t>, R</a:t>
            </a:r>
            <a:r>
              <a:rPr lang="en-US" sz="1400" baseline="-25000" dirty="0">
                <a:solidFill>
                  <a:srgbClr val="FF0000"/>
                </a:solidFill>
                <a:latin typeface="+mj-lt"/>
              </a:rPr>
              <a:t>FE</a:t>
            </a:r>
            <a:endParaRPr lang="en-US" sz="1400" dirty="0">
              <a:solidFill>
                <a:srgbClr val="FF0000"/>
              </a:solidFill>
              <a:latin typeface="+mj-lt"/>
            </a:endParaRPr>
          </a:p>
          <a:p>
            <a:pPr algn="just">
              <a:spcBef>
                <a:spcPct val="50000"/>
              </a:spcBef>
              <a:defRPr/>
            </a:pPr>
            <a:endParaRPr lang="en-US" sz="400" dirty="0">
              <a:solidFill>
                <a:srgbClr val="FF0000"/>
              </a:solidFill>
              <a:latin typeface="+mj-lt"/>
            </a:endParaRPr>
          </a:p>
        </p:txBody>
      </p:sp>
      <p:graphicFrame>
        <p:nvGraphicFramePr>
          <p:cNvPr id="6" name="Object 7"/>
          <p:cNvGraphicFramePr>
            <a:graphicFrameLocks noChangeAspect="1"/>
          </p:cNvGraphicFramePr>
          <p:nvPr/>
        </p:nvGraphicFramePr>
        <p:xfrm>
          <a:off x="1219200" y="5867400"/>
          <a:ext cx="1751013" cy="608013"/>
        </p:xfrm>
        <a:graphic>
          <a:graphicData uri="http://schemas.openxmlformats.org/presentationml/2006/ole">
            <mc:AlternateContent xmlns:mc="http://schemas.openxmlformats.org/markup-compatibility/2006">
              <mc:Choice xmlns:v="urn:schemas-microsoft-com:vml" Requires="v">
                <p:oleObj name="Equation" r:id="rId4" imgW="1562100" imgH="546100" progId="Equation.3">
                  <p:embed/>
                </p:oleObj>
              </mc:Choice>
              <mc:Fallback>
                <p:oleObj name="Equation" r:id="rId4" imgW="1562100" imgH="546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867400"/>
                        <a:ext cx="1751013"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8"/>
          <p:cNvSpPr txBox="1">
            <a:spLocks noChangeArrowheads="1"/>
          </p:cNvSpPr>
          <p:nvPr/>
        </p:nvSpPr>
        <p:spPr bwMode="auto">
          <a:xfrm>
            <a:off x="4114800" y="5791200"/>
            <a:ext cx="4419600" cy="646113"/>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This voltage appears directly in the receptor circuit, producing contributions to the crosstalk transfer functions at low frequencies (see next </a:t>
            </a:r>
            <a:r>
              <a:rPr lang="en-US" sz="1400" dirty="0" err="1">
                <a:solidFill>
                  <a:srgbClr val="FF0000"/>
                </a:solidFill>
                <a:latin typeface="+mj-lt"/>
              </a:rPr>
              <a:t>vugraph</a:t>
            </a:r>
            <a:r>
              <a:rPr lang="en-US" sz="1400" dirty="0">
                <a:solidFill>
                  <a:srgbClr val="FF0000"/>
                </a:solidFill>
                <a:latin typeface="+mj-lt"/>
              </a:rPr>
              <a:t>).</a:t>
            </a: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Effect transition="in" filter="fade">
                                      <p:cBhvr>
                                        <p:cTn id="12" dur="500"/>
                                        <p:tgtEl>
                                          <p:spTgt spid="3">
                                            <p:txEl>
                                              <p:pRg st="13" end="1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Weak Coupling Approximation</a:t>
            </a:r>
            <a:endParaRPr lang="en-US" sz="3200" kern="0" dirty="0">
              <a:solidFill>
                <a:srgbClr val="FF0000"/>
              </a:solidFill>
              <a:cs typeface="Arial" charset="0"/>
            </a:endParaRPr>
          </a:p>
        </p:txBody>
      </p:sp>
      <p:graphicFrame>
        <p:nvGraphicFramePr>
          <p:cNvPr id="13" name="Object 7"/>
          <p:cNvGraphicFramePr>
            <a:graphicFrameLocks noChangeAspect="1"/>
          </p:cNvGraphicFramePr>
          <p:nvPr/>
        </p:nvGraphicFramePr>
        <p:xfrm>
          <a:off x="1066800" y="2514600"/>
          <a:ext cx="2062163" cy="539750"/>
        </p:xfrm>
        <a:graphic>
          <a:graphicData uri="http://schemas.openxmlformats.org/presentationml/2006/ole">
            <mc:AlternateContent xmlns:mc="http://schemas.openxmlformats.org/markup-compatibility/2006">
              <mc:Choice xmlns:v="urn:schemas-microsoft-com:vml" Requires="v">
                <p:oleObj name="Equation" r:id="rId3" imgW="1841500" imgH="482600" progId="Equation.3">
                  <p:embed/>
                </p:oleObj>
              </mc:Choice>
              <mc:Fallback>
                <p:oleObj name="Equation" r:id="rId3" imgW="1841500" imgH="482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20621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7"/>
          <p:cNvGraphicFramePr>
            <a:graphicFrameLocks noChangeAspect="1"/>
          </p:cNvGraphicFramePr>
          <p:nvPr/>
        </p:nvGraphicFramePr>
        <p:xfrm>
          <a:off x="1066800" y="3124200"/>
          <a:ext cx="2589213" cy="525463"/>
        </p:xfrm>
        <a:graphic>
          <a:graphicData uri="http://schemas.openxmlformats.org/presentationml/2006/ole">
            <mc:AlternateContent xmlns:mc="http://schemas.openxmlformats.org/markup-compatibility/2006">
              <mc:Choice xmlns:v="urn:schemas-microsoft-com:vml" Requires="v">
                <p:oleObj name="Equation" r:id="rId5" imgW="2311400" imgH="469900" progId="Equation.DSMT4">
                  <p:embed/>
                </p:oleObj>
              </mc:Choice>
              <mc:Fallback>
                <p:oleObj name="Equation" r:id="rId5" imgW="2311400" imgH="4699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24200"/>
                        <a:ext cx="2589213"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7"/>
          <p:cNvGraphicFramePr>
            <a:graphicFrameLocks noChangeAspect="1"/>
          </p:cNvGraphicFramePr>
          <p:nvPr/>
        </p:nvGraphicFramePr>
        <p:xfrm>
          <a:off x="1066800" y="4419600"/>
          <a:ext cx="2916238" cy="523875"/>
        </p:xfrm>
        <a:graphic>
          <a:graphicData uri="http://schemas.openxmlformats.org/presentationml/2006/ole">
            <mc:AlternateContent xmlns:mc="http://schemas.openxmlformats.org/markup-compatibility/2006">
              <mc:Choice xmlns:v="urn:schemas-microsoft-com:vml" Requires="v">
                <p:oleObj name="Equation" r:id="rId7" imgW="2603500" imgH="469900" progId="Equation.DSMT4">
                  <p:embed/>
                </p:oleObj>
              </mc:Choice>
              <mc:Fallback>
                <p:oleObj name="Equation" r:id="rId7" imgW="2603500" imgH="4699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419600"/>
                        <a:ext cx="291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7"/>
          <p:cNvGraphicFramePr>
            <a:graphicFrameLocks noChangeAspect="1"/>
          </p:cNvGraphicFramePr>
          <p:nvPr/>
        </p:nvGraphicFramePr>
        <p:xfrm>
          <a:off x="1066800" y="5029200"/>
          <a:ext cx="3370263" cy="539750"/>
        </p:xfrm>
        <a:graphic>
          <a:graphicData uri="http://schemas.openxmlformats.org/presentationml/2006/ole">
            <mc:AlternateContent xmlns:mc="http://schemas.openxmlformats.org/markup-compatibility/2006">
              <mc:Choice xmlns:v="urn:schemas-microsoft-com:vml" Requires="v">
                <p:oleObj name="Equation" r:id="rId9" imgW="3009900" imgH="482600" progId="Equation.3">
                  <p:embed/>
                </p:oleObj>
              </mc:Choice>
              <mc:Fallback>
                <p:oleObj name="Equation" r:id="rId9" imgW="3009900" imgH="482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029200"/>
                        <a:ext cx="33702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2"/>
          <p:cNvSpPr txBox="1">
            <a:spLocks noChangeArrowheads="1"/>
          </p:cNvSpPr>
          <p:nvPr/>
        </p:nvSpPr>
        <p:spPr bwMode="auto">
          <a:xfrm>
            <a:off x="665163" y="990600"/>
            <a:ext cx="8458200" cy="554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indent="0" eaLnBrk="1" hangingPunct="1">
              <a:defRPr/>
            </a:pPr>
            <a:endParaRPr lang="en-US" sz="1800" dirty="0"/>
          </a:p>
          <a:p>
            <a:pPr marL="285750" indent="-285750" eaLnBrk="1" hangingPunct="1">
              <a:buFont typeface="Arial"/>
              <a:buChar char="•"/>
              <a:defRPr/>
            </a:pPr>
            <a:r>
              <a:rPr lang="en-US" sz="1800" dirty="0">
                <a:solidFill>
                  <a:prstClr val="black"/>
                </a:solidFill>
              </a:rPr>
              <a:t>The crosstalk under weak coupling approximation can be evaluated as follows:</a:t>
            </a:r>
          </a:p>
          <a:p>
            <a:pPr eaLnBrk="1" hangingPunct="1">
              <a:defRPr/>
            </a:pPr>
            <a:endParaRPr lang="en-US" sz="1800" dirty="0">
              <a:solidFill>
                <a:prstClr val="black"/>
              </a:solidFill>
            </a:endParaRPr>
          </a:p>
          <a:p>
            <a:pPr marL="342900" indent="-342900" eaLnBrk="1" hangingPunct="1">
              <a:buFontTx/>
              <a:buAutoNum type="arabicParenBoth"/>
              <a:defRPr/>
            </a:pPr>
            <a:r>
              <a:rPr lang="en-US" sz="1600" dirty="0">
                <a:solidFill>
                  <a:prstClr val="black"/>
                </a:solidFill>
              </a:rPr>
              <a:t>We calculate the voltages and currents in the generator circuit as though it were an isolated, two-conductor transmission line: </a:t>
            </a: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r>
              <a:rPr lang="en-US" sz="1600" dirty="0">
                <a:solidFill>
                  <a:prstClr val="black"/>
                </a:solidFill>
              </a:rPr>
              <a:t>The solutions are introduced in the source terms in the receptor circuit represented by the terms on the right-hand-sides </a:t>
            </a: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r>
              <a:rPr lang="en-US" sz="1600" dirty="0">
                <a:solidFill>
                  <a:prstClr val="black"/>
                </a:solidFill>
              </a:rPr>
              <a:t>The solutions of the above equations provide the induced voltages and currents in the receptor circuit</a:t>
            </a:r>
          </a:p>
          <a:p>
            <a:pPr lvl="1" indent="0" eaLnBrk="1" hangingPunct="1">
              <a:defRPr/>
            </a:pPr>
            <a:endParaRPr lang="en-US" sz="1800" dirty="0"/>
          </a:p>
        </p:txBody>
      </p:sp>
      <p:sp>
        <p:nvSpPr>
          <p:cNvPr id="2" name="Right Brace 1"/>
          <p:cNvSpPr/>
          <p:nvPr/>
        </p:nvSpPr>
        <p:spPr>
          <a:xfrm>
            <a:off x="3962400" y="2590800"/>
            <a:ext cx="152400" cy="990600"/>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 name="Right Arrow 5"/>
          <p:cNvSpPr/>
          <p:nvPr/>
        </p:nvSpPr>
        <p:spPr>
          <a:xfrm>
            <a:off x="4267200" y="2971800"/>
            <a:ext cx="533400" cy="228600"/>
          </a:xfrm>
          <a:prstGeom prst="right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8" name="Object 7"/>
          <p:cNvGraphicFramePr>
            <a:graphicFrameLocks noChangeAspect="1"/>
          </p:cNvGraphicFramePr>
          <p:nvPr/>
        </p:nvGraphicFramePr>
        <p:xfrm>
          <a:off x="5029200" y="2971800"/>
          <a:ext cx="1223963" cy="312738"/>
        </p:xfrm>
        <a:graphic>
          <a:graphicData uri="http://schemas.openxmlformats.org/presentationml/2006/ole">
            <mc:AlternateContent xmlns:mc="http://schemas.openxmlformats.org/markup-compatibility/2006">
              <mc:Choice xmlns:v="urn:schemas-microsoft-com:vml" Requires="v">
                <p:oleObj name="Equation" r:id="rId11" imgW="1092200" imgH="279400" progId="Equation.DSMT4">
                  <p:embed/>
                </p:oleObj>
              </mc:Choice>
              <mc:Fallback>
                <p:oleObj name="Equation" r:id="rId11" imgW="1092200" imgH="2794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2971800"/>
                        <a:ext cx="12239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8"/>
          <p:cNvSpPr txBox="1">
            <a:spLocks noChangeArrowheads="1"/>
          </p:cNvSpPr>
          <p:nvPr/>
        </p:nvSpPr>
        <p:spPr bwMode="auto">
          <a:xfrm>
            <a:off x="4876800" y="4191000"/>
            <a:ext cx="2286000" cy="2762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Magnetic field coupling</a:t>
            </a:r>
            <a:br>
              <a:rPr lang="en-US" sz="1400" dirty="0">
                <a:solidFill>
                  <a:srgbClr val="FF0000"/>
                </a:solidFill>
                <a:latin typeface="+mj-lt"/>
              </a:rPr>
            </a:br>
            <a:endParaRPr lang="en-US" sz="400" dirty="0">
              <a:solidFill>
                <a:srgbClr val="FF0000"/>
              </a:solidFill>
              <a:latin typeface="+mj-lt"/>
            </a:endParaRPr>
          </a:p>
        </p:txBody>
      </p:sp>
      <p:sp>
        <p:nvSpPr>
          <p:cNvPr id="24" name="Oval 23"/>
          <p:cNvSpPr/>
          <p:nvPr/>
        </p:nvSpPr>
        <p:spPr>
          <a:xfrm>
            <a:off x="2916238" y="4267200"/>
            <a:ext cx="1066800" cy="838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Arrow Connector 25"/>
          <p:cNvCxnSpPr>
            <a:stCxn id="23" idx="1"/>
          </p:cNvCxnSpPr>
          <p:nvPr/>
        </p:nvCxnSpPr>
        <p:spPr>
          <a:xfrm flipH="1">
            <a:off x="3962400" y="4329113"/>
            <a:ext cx="914400" cy="2428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animEffect transition="in" filter="fade">
                                      <p:cBhvr>
                                        <p:cTn id="7" dur="500"/>
                                        <p:tgtEl>
                                          <p:spTgt spid="1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animEffect transition="in" filter="fade">
                                      <p:cBhvr>
                                        <p:cTn id="27" dur="500"/>
                                        <p:tgtEl>
                                          <p:spTgt spid="17">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xEl>
                                              <p:pRg st="16" end="16"/>
                                            </p:txEl>
                                          </p:spTgt>
                                        </p:tgtEl>
                                        <p:attrNameLst>
                                          <p:attrName>style.visibility</p:attrName>
                                        </p:attrNameLst>
                                      </p:cBhvr>
                                      <p:to>
                                        <p:strVal val="visible"/>
                                      </p:to>
                                    </p:set>
                                    <p:animEffect transition="in" filter="fade">
                                      <p:cBhvr>
                                        <p:cTn id="38" dur="500"/>
                                        <p:tgtEl>
                                          <p:spTgt spid="17">
                                            <p:txEl>
                                              <p:pRg st="16" end="1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2800" kern="0" dirty="0">
                <a:solidFill>
                  <a:sysClr val="window" lastClr="FFFFFF"/>
                </a:solidFill>
                <a:cs typeface="Arial" charset="0"/>
              </a:rPr>
              <a:t>Frequency-Domain Inductive-Capacitive Model</a:t>
            </a:r>
          </a:p>
          <a:p>
            <a:pPr fontAlgn="auto">
              <a:spcBef>
                <a:spcPts val="0"/>
              </a:spcBef>
              <a:spcAft>
                <a:spcPts val="0"/>
              </a:spcAft>
              <a:defRPr/>
            </a:pPr>
            <a:r>
              <a:rPr lang="en-US" sz="3200" kern="0" dirty="0">
                <a:solidFill>
                  <a:sysClr val="window" lastClr="FFFFFF"/>
                </a:solidFill>
                <a:cs typeface="Arial" charset="0"/>
              </a:rPr>
              <a:t>Inclusion of Losses: Common-Impedance Coupling</a:t>
            </a:r>
          </a:p>
        </p:txBody>
      </p:sp>
      <p:sp>
        <p:nvSpPr>
          <p:cNvPr id="3" name="TextBox 2"/>
          <p:cNvSpPr txBox="1">
            <a:spLocks noChangeArrowheads="1"/>
          </p:cNvSpPr>
          <p:nvPr/>
        </p:nvSpPr>
        <p:spPr bwMode="auto">
          <a:xfrm>
            <a:off x="304800" y="1219200"/>
            <a:ext cx="8458200"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800"/>
              <a:t>Common-mode impedance coupling:</a:t>
            </a:r>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r>
              <a:rPr lang="en-US" sz="1800"/>
              <a:t>This produces an essentially frequency independent “floor” at the lower frequencies: </a:t>
            </a:r>
          </a:p>
        </p:txBody>
      </p:sp>
      <p:pic>
        <p:nvPicPr>
          <p:cNvPr id="1781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886200" cy="184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78180" name="Object 7"/>
          <p:cNvGraphicFramePr>
            <a:graphicFrameLocks noChangeAspect="1"/>
          </p:cNvGraphicFramePr>
          <p:nvPr/>
        </p:nvGraphicFramePr>
        <p:xfrm>
          <a:off x="762000" y="1828800"/>
          <a:ext cx="2120900" cy="579438"/>
        </p:xfrm>
        <a:graphic>
          <a:graphicData uri="http://schemas.openxmlformats.org/presentationml/2006/ole">
            <mc:AlternateContent xmlns:mc="http://schemas.openxmlformats.org/markup-compatibility/2006">
              <mc:Choice xmlns:v="urn:schemas-microsoft-com:vml" Requires="v">
                <p:oleObj name="Equation" r:id="rId4" imgW="1892300" imgH="520700" progId="Equation.DSMT4">
                  <p:embed/>
                </p:oleObj>
              </mc:Choice>
              <mc:Fallback>
                <p:oleObj name="Equation" r:id="rId4" imgW="1892300" imgH="5207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21209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8181" name="Object 7"/>
          <p:cNvGraphicFramePr>
            <a:graphicFrameLocks noChangeAspect="1"/>
          </p:cNvGraphicFramePr>
          <p:nvPr/>
        </p:nvGraphicFramePr>
        <p:xfrm>
          <a:off x="787400" y="2652713"/>
          <a:ext cx="2220913" cy="608012"/>
        </p:xfrm>
        <a:graphic>
          <a:graphicData uri="http://schemas.openxmlformats.org/presentationml/2006/ole">
            <mc:AlternateContent xmlns:mc="http://schemas.openxmlformats.org/markup-compatibility/2006">
              <mc:Choice xmlns:v="urn:schemas-microsoft-com:vml" Requires="v">
                <p:oleObj name="Equation" r:id="rId6" imgW="1981200" imgH="546100" progId="Equation.3">
                  <p:embed/>
                </p:oleObj>
              </mc:Choice>
              <mc:Fallback>
                <p:oleObj name="Equation" r:id="rId6" imgW="1981200" imgH="5461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00" y="2652713"/>
                        <a:ext cx="2220913" cy="60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30638"/>
            <a:ext cx="5486400" cy="299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6096000" y="4876800"/>
            <a:ext cx="2743200" cy="9239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spcBef>
                <a:spcPct val="50000"/>
              </a:spcBef>
              <a:defRPr/>
            </a:pPr>
            <a:r>
              <a:rPr lang="en-US" sz="1400" dirty="0">
                <a:solidFill>
                  <a:srgbClr val="FF0000"/>
                </a:solidFill>
                <a:latin typeface="+mj-lt"/>
              </a:rPr>
              <a:t>The total coupling is approximately the sum of the inductive, capacitive, and common-impedance coupling.</a:t>
            </a:r>
            <a:br>
              <a:rPr lang="en-US" sz="1400" dirty="0">
                <a:solidFill>
                  <a:srgbClr val="FF0000"/>
                </a:solidFill>
                <a:latin typeface="+mj-lt"/>
              </a:rPr>
            </a:b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Time-Domain Inductive-Capacitive Model</a:t>
            </a: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0"/>
            <a:ext cx="31750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022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 y="1752600"/>
            <a:ext cx="3505200" cy="112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own Arrow 1"/>
          <p:cNvSpPr/>
          <p:nvPr/>
        </p:nvSpPr>
        <p:spPr>
          <a:xfrm>
            <a:off x="1600200" y="3276600"/>
            <a:ext cx="304800" cy="762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4" name="Object 7"/>
          <p:cNvGraphicFramePr>
            <a:graphicFrameLocks noChangeAspect="1"/>
          </p:cNvGraphicFramePr>
          <p:nvPr/>
        </p:nvGraphicFramePr>
        <p:xfrm>
          <a:off x="4029075" y="3381375"/>
          <a:ext cx="768350" cy="522288"/>
        </p:xfrm>
        <a:graphic>
          <a:graphicData uri="http://schemas.openxmlformats.org/presentationml/2006/ole">
            <mc:AlternateContent xmlns:mc="http://schemas.openxmlformats.org/markup-compatibility/2006">
              <mc:Choice xmlns:v="urn:schemas-microsoft-com:vml" Requires="v">
                <p:oleObj name="Equation" r:id="rId5" imgW="685800" imgH="469900" progId="Equation.3">
                  <p:embed/>
                </p:oleObj>
              </mc:Choice>
              <mc:Fallback>
                <p:oleObj name="Equation" r:id="rId5" imgW="685800" imgH="4699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075" y="3381375"/>
                        <a:ext cx="76835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5" name="Down Arrow 14"/>
          <p:cNvSpPr/>
          <p:nvPr/>
        </p:nvSpPr>
        <p:spPr>
          <a:xfrm>
            <a:off x="6553200" y="3276600"/>
            <a:ext cx="304800" cy="762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80231" name="Object 7"/>
          <p:cNvGraphicFramePr>
            <a:graphicFrameLocks noChangeAspect="1"/>
          </p:cNvGraphicFramePr>
          <p:nvPr/>
        </p:nvGraphicFramePr>
        <p:xfrm>
          <a:off x="3810000" y="1752600"/>
          <a:ext cx="4838700" cy="579438"/>
        </p:xfrm>
        <a:graphic>
          <a:graphicData uri="http://schemas.openxmlformats.org/presentationml/2006/ole">
            <mc:AlternateContent xmlns:mc="http://schemas.openxmlformats.org/markup-compatibility/2006">
              <mc:Choice xmlns:v="urn:schemas-microsoft-com:vml" Requires="v">
                <p:oleObj name="Equation" r:id="rId7" imgW="4318000" imgH="520700" progId="Equation.3">
                  <p:embed/>
                </p:oleObj>
              </mc:Choice>
              <mc:Fallback>
                <p:oleObj name="Equation" r:id="rId7" imgW="4318000" imgH="5207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1752600"/>
                        <a:ext cx="4838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0232" name="Object 7"/>
          <p:cNvGraphicFramePr>
            <a:graphicFrameLocks noChangeAspect="1"/>
          </p:cNvGraphicFramePr>
          <p:nvPr/>
        </p:nvGraphicFramePr>
        <p:xfrm>
          <a:off x="3733800" y="2514600"/>
          <a:ext cx="4964113" cy="581025"/>
        </p:xfrm>
        <a:graphic>
          <a:graphicData uri="http://schemas.openxmlformats.org/presentationml/2006/ole">
            <mc:AlternateContent xmlns:mc="http://schemas.openxmlformats.org/markup-compatibility/2006">
              <mc:Choice xmlns:v="urn:schemas-microsoft-com:vml" Requires="v">
                <p:oleObj name="Equation" r:id="rId9" imgW="4432300" imgH="520700" progId="Equation.DSMT4">
                  <p:embed/>
                </p:oleObj>
              </mc:Choice>
              <mc:Fallback>
                <p:oleObj name="Equation" r:id="rId9" imgW="4432300" imgH="5207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2514600"/>
                        <a:ext cx="496411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7"/>
          <p:cNvGraphicFramePr>
            <a:graphicFrameLocks noChangeAspect="1"/>
          </p:cNvGraphicFramePr>
          <p:nvPr/>
        </p:nvGraphicFramePr>
        <p:xfrm>
          <a:off x="3810000" y="5257800"/>
          <a:ext cx="5200650" cy="636588"/>
        </p:xfrm>
        <a:graphic>
          <a:graphicData uri="http://schemas.openxmlformats.org/presentationml/2006/ole">
            <mc:AlternateContent xmlns:mc="http://schemas.openxmlformats.org/markup-compatibility/2006">
              <mc:Choice xmlns:v="urn:schemas-microsoft-com:vml" Requires="v">
                <p:oleObj name="Equation" r:id="rId11" imgW="4622800" imgH="571500" progId="Equation.3">
                  <p:embed/>
                </p:oleObj>
              </mc:Choice>
              <mc:Fallback>
                <p:oleObj name="Equation" r:id="rId11" imgW="4622800" imgH="5715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5257800"/>
                        <a:ext cx="5200650"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7"/>
          <p:cNvGraphicFramePr>
            <a:graphicFrameLocks noChangeAspect="1"/>
          </p:cNvGraphicFramePr>
          <p:nvPr/>
        </p:nvGraphicFramePr>
        <p:xfrm>
          <a:off x="3844925" y="4572000"/>
          <a:ext cx="5129213" cy="636588"/>
        </p:xfrm>
        <a:graphic>
          <a:graphicData uri="http://schemas.openxmlformats.org/presentationml/2006/ole">
            <mc:AlternateContent xmlns:mc="http://schemas.openxmlformats.org/markup-compatibility/2006">
              <mc:Choice xmlns:v="urn:schemas-microsoft-com:vml" Requires="v">
                <p:oleObj name="Equation" r:id="rId13" imgW="4559300" imgH="571500" progId="Equation.DSMT4">
                  <p:embed/>
                </p:oleObj>
              </mc:Choice>
              <mc:Fallback>
                <p:oleObj name="Equation" r:id="rId13" imgW="4559300" imgH="5715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4925" y="4572000"/>
                        <a:ext cx="5129213"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Time-Domain Inductive-Capacitive Model</a:t>
            </a:r>
          </a:p>
        </p:txBody>
      </p:sp>
      <p:pic>
        <p:nvPicPr>
          <p:cNvPr id="18227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4876800" cy="19669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8227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3822700"/>
            <a:ext cx="4724400" cy="25685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82276" name="TextBox 20"/>
          <p:cNvSpPr txBox="1">
            <a:spLocks noChangeArrowheads="1"/>
          </p:cNvSpPr>
          <p:nvPr/>
        </p:nvSpPr>
        <p:spPr bwMode="auto">
          <a:xfrm>
            <a:off x="304800" y="1219200"/>
            <a:ext cx="845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800"/>
              <a:t>Response to a trapezoidal pulse train representing a clock or data signal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Time-Domain Inductive-Capacitive Model</a:t>
            </a:r>
          </a:p>
        </p:txBody>
      </p:sp>
      <p:sp>
        <p:nvSpPr>
          <p:cNvPr id="184322" name="TextBox 20"/>
          <p:cNvSpPr txBox="1">
            <a:spLocks noChangeArrowheads="1"/>
          </p:cNvSpPr>
          <p:nvPr/>
        </p:nvSpPr>
        <p:spPr bwMode="auto">
          <a:xfrm>
            <a:off x="304800" y="1219200"/>
            <a:ext cx="8458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800"/>
              <a:t>Trapezoidal pulse train and its spectrum envelope</a:t>
            </a:r>
          </a:p>
        </p:txBody>
      </p:sp>
      <p:sp>
        <p:nvSpPr>
          <p:cNvPr id="8" name="TextBox 7"/>
          <p:cNvSpPr txBox="1">
            <a:spLocks noChangeArrowheads="1"/>
          </p:cNvSpPr>
          <p:nvPr/>
        </p:nvSpPr>
        <p:spPr bwMode="auto">
          <a:xfrm>
            <a:off x="5410200" y="1676400"/>
            <a:ext cx="35814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600"/>
              <a:t>A reasonable criteria for the bandwidth of this signal is</a:t>
            </a:r>
          </a:p>
          <a:p>
            <a:pPr eaLnBrk="1" hangingPunct="1">
              <a:buFont typeface="Arial" charset="0"/>
              <a:buChar char="•"/>
            </a:pPr>
            <a:endParaRPr lang="en-US" sz="1600"/>
          </a:p>
          <a:p>
            <a:pPr eaLnBrk="1" hangingPunct="1">
              <a:buFont typeface="Arial" charset="0"/>
              <a:buChar char="•"/>
            </a:pPr>
            <a:endParaRPr lang="en-US" sz="1600"/>
          </a:p>
          <a:p>
            <a:pPr eaLnBrk="1" hangingPunct="1">
              <a:buFont typeface="Arial" charset="0"/>
              <a:buChar char="•"/>
            </a:pPr>
            <a:endParaRPr lang="en-US" sz="1600"/>
          </a:p>
          <a:p>
            <a:pPr eaLnBrk="1" hangingPunct="1">
              <a:buFont typeface="Arial" charset="0"/>
              <a:buChar char="•"/>
            </a:pPr>
            <a:r>
              <a:rPr lang="en-US" sz="1600"/>
              <a:t>In order for our approximate model to be valid the line length must be electrically short at this frequency:</a:t>
            </a:r>
          </a:p>
          <a:p>
            <a:pPr eaLnBrk="1" hangingPunct="1">
              <a:buFont typeface="Arial" charset="0"/>
              <a:buChar char="•"/>
            </a:pPr>
            <a:endParaRPr lang="en-US" sz="1600"/>
          </a:p>
          <a:p>
            <a:pPr eaLnBrk="1" hangingPunct="1">
              <a:buFont typeface="Arial" charset="0"/>
              <a:buChar char="•"/>
            </a:pPr>
            <a:endParaRPr lang="en-US" sz="1600"/>
          </a:p>
          <a:p>
            <a:pPr eaLnBrk="1" hangingPunct="1">
              <a:buFont typeface="Arial" charset="0"/>
              <a:buChar char="•"/>
            </a:pPr>
            <a:r>
              <a:rPr lang="en-US" sz="1600"/>
              <a:t>That means</a:t>
            </a:r>
          </a:p>
          <a:p>
            <a:pPr eaLnBrk="1" hangingPunct="1">
              <a:buFont typeface="Arial" charset="0"/>
              <a:buChar char="•"/>
            </a:pPr>
            <a:endParaRPr lang="en-US" sz="1600"/>
          </a:p>
          <a:p>
            <a:pPr eaLnBrk="1" hangingPunct="1">
              <a:buFont typeface="Arial" charset="0"/>
              <a:buChar char="•"/>
            </a:pPr>
            <a:endParaRPr lang="en-US" sz="1600"/>
          </a:p>
          <a:p>
            <a:pPr eaLnBrk="1" hangingPunct="1">
              <a:buFont typeface="Arial" charset="0"/>
              <a:buChar char="•"/>
            </a:pPr>
            <a:r>
              <a:rPr lang="en-US" sz="1600"/>
              <a:t>Where </a:t>
            </a:r>
            <a:r>
              <a:rPr lang="en-US" sz="1600" i="1"/>
              <a:t>T</a:t>
            </a:r>
            <a:r>
              <a:rPr lang="en-US" sz="1600" baseline="-25000"/>
              <a:t>D</a:t>
            </a:r>
            <a:r>
              <a:rPr lang="en-US" sz="1600"/>
              <a:t> is the one-way transit time (time delay) of the line. A reasonable choice for k would be 1/10. This gives the restriction on the pulse rise/fall times:</a:t>
            </a:r>
          </a:p>
        </p:txBody>
      </p:sp>
      <p:graphicFrame>
        <p:nvGraphicFramePr>
          <p:cNvPr id="9" name="Object 7"/>
          <p:cNvGraphicFramePr>
            <a:graphicFrameLocks noChangeAspect="1"/>
          </p:cNvGraphicFramePr>
          <p:nvPr/>
        </p:nvGraphicFramePr>
        <p:xfrm>
          <a:off x="6400800" y="2286000"/>
          <a:ext cx="638175" cy="576263"/>
        </p:xfrm>
        <a:graphic>
          <a:graphicData uri="http://schemas.openxmlformats.org/presentationml/2006/ole">
            <mc:AlternateContent xmlns:mc="http://schemas.openxmlformats.org/markup-compatibility/2006">
              <mc:Choice xmlns:v="urn:schemas-microsoft-com:vml" Requires="v">
                <p:oleObj name="Equation" r:id="rId3" imgW="431800" imgH="393700" progId="Equation.DSMT4">
                  <p:embed/>
                </p:oleObj>
              </mc:Choice>
              <mc:Fallback>
                <p:oleObj name="Equation" r:id="rId3" imgW="431800" imgH="3937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86000"/>
                        <a:ext cx="638175"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7"/>
          <p:cNvGraphicFramePr>
            <a:graphicFrameLocks noChangeAspect="1"/>
          </p:cNvGraphicFramePr>
          <p:nvPr/>
        </p:nvGraphicFramePr>
        <p:xfrm>
          <a:off x="6477000" y="3733800"/>
          <a:ext cx="938213" cy="409575"/>
        </p:xfrm>
        <a:graphic>
          <a:graphicData uri="http://schemas.openxmlformats.org/presentationml/2006/ole">
            <mc:AlternateContent xmlns:mc="http://schemas.openxmlformats.org/markup-compatibility/2006">
              <mc:Choice xmlns:v="urn:schemas-microsoft-com:vml" Requires="v">
                <p:oleObj name="Equation" r:id="rId5" imgW="635000" imgH="279400" progId="Equation.3">
                  <p:embed/>
                </p:oleObj>
              </mc:Choice>
              <mc:Fallback>
                <p:oleObj name="Equation" r:id="rId5" imgW="635000" imgH="2794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733800"/>
                        <a:ext cx="938213"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7"/>
          <p:cNvGraphicFramePr>
            <a:graphicFrameLocks noChangeAspect="1"/>
          </p:cNvGraphicFramePr>
          <p:nvPr/>
        </p:nvGraphicFramePr>
        <p:xfrm>
          <a:off x="6553200" y="4419600"/>
          <a:ext cx="676275" cy="520700"/>
        </p:xfrm>
        <a:graphic>
          <a:graphicData uri="http://schemas.openxmlformats.org/presentationml/2006/ole">
            <mc:AlternateContent xmlns:mc="http://schemas.openxmlformats.org/markup-compatibility/2006">
              <mc:Choice xmlns:v="urn:schemas-microsoft-com:vml" Requires="v">
                <p:oleObj name="Equation" r:id="rId7" imgW="457200" imgH="355600" progId="Equation.DSMT4">
                  <p:embed/>
                </p:oleObj>
              </mc:Choice>
              <mc:Fallback>
                <p:oleObj name="Equation" r:id="rId7" imgW="457200" imgH="355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419600"/>
                        <a:ext cx="676275"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7"/>
          <p:cNvGraphicFramePr>
            <a:graphicFrameLocks noChangeAspect="1"/>
          </p:cNvGraphicFramePr>
          <p:nvPr/>
        </p:nvGraphicFramePr>
        <p:xfrm>
          <a:off x="6553200" y="6248400"/>
          <a:ext cx="1050925" cy="334963"/>
        </p:xfrm>
        <a:graphic>
          <a:graphicData uri="http://schemas.openxmlformats.org/presentationml/2006/ole">
            <mc:AlternateContent xmlns:mc="http://schemas.openxmlformats.org/markup-compatibility/2006">
              <mc:Choice xmlns:v="urn:schemas-microsoft-com:vml" Requires="v">
                <p:oleObj name="Equation" r:id="rId9" imgW="711200" imgH="228600" progId="Equation.3">
                  <p:embed/>
                </p:oleObj>
              </mc:Choice>
              <mc:Fallback>
                <p:oleObj name="Equation" r:id="rId9" imgW="7112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6248400"/>
                        <a:ext cx="1050925"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18432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752600"/>
            <a:ext cx="4445000" cy="185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29"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3808413"/>
            <a:ext cx="4892675" cy="304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fade">
                                      <p:cBhvr>
                                        <p:cTn id="23" dur="500"/>
                                        <p:tgtEl>
                                          <p:spTgt spid="8">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Effect transition="in" filter="fade">
                                      <p:cBhvr>
                                        <p:cTn id="31" dur="500"/>
                                        <p:tgtEl>
                                          <p:spTgt spid="8">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Time-Domain Inductive-Capacitive Model</a:t>
            </a:r>
          </a:p>
        </p:txBody>
      </p:sp>
      <p:pic>
        <p:nvPicPr>
          <p:cNvPr id="1863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4137025" cy="473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295400" y="3810000"/>
            <a:ext cx="4495800" cy="2743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 Box 8"/>
          <p:cNvSpPr txBox="1">
            <a:spLocks noChangeArrowheads="1"/>
          </p:cNvSpPr>
          <p:nvPr/>
        </p:nvSpPr>
        <p:spPr bwMode="auto">
          <a:xfrm>
            <a:off x="6384925" y="2362200"/>
            <a:ext cx="2454275" cy="4921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spcBef>
                <a:spcPct val="50000"/>
              </a:spcBef>
              <a:defRPr/>
            </a:pPr>
            <a:r>
              <a:rPr lang="en-US" sz="1400" dirty="0">
                <a:solidFill>
                  <a:srgbClr val="FF0000"/>
                </a:solidFill>
                <a:latin typeface="+mj-lt"/>
              </a:rPr>
              <a:t>The line is electrically short for frequencies below </a:t>
            </a:r>
            <a:r>
              <a:rPr lang="en-US" sz="1400" i="1" dirty="0" err="1">
                <a:solidFill>
                  <a:srgbClr val="FF0000"/>
                </a:solidFill>
                <a:latin typeface="+mj-lt"/>
              </a:rPr>
              <a:t>f</a:t>
            </a:r>
            <a:r>
              <a:rPr lang="en-US" sz="1400" baseline="-25000" dirty="0" err="1">
                <a:solidFill>
                  <a:srgbClr val="FF0000"/>
                </a:solidFill>
                <a:latin typeface="+mj-lt"/>
              </a:rPr>
              <a:t>u</a:t>
            </a:r>
            <a:br>
              <a:rPr lang="en-US" sz="1400" dirty="0">
                <a:solidFill>
                  <a:srgbClr val="FF0000"/>
                </a:solidFill>
                <a:latin typeface="+mj-lt"/>
              </a:rPr>
            </a:br>
            <a:endParaRPr lang="en-US" sz="400" dirty="0">
              <a:solidFill>
                <a:srgbClr val="FF0000"/>
              </a:solidFill>
              <a:latin typeface="+mj-lt"/>
            </a:endParaRPr>
          </a:p>
        </p:txBody>
      </p:sp>
      <p:cxnSp>
        <p:nvCxnSpPr>
          <p:cNvPr id="9" name="Straight Arrow Connector 8"/>
          <p:cNvCxnSpPr>
            <a:stCxn id="8" idx="1"/>
          </p:cNvCxnSpPr>
          <p:nvPr/>
        </p:nvCxnSpPr>
        <p:spPr>
          <a:xfrm flipH="1">
            <a:off x="4800600" y="2608263"/>
            <a:ext cx="1584325" cy="9112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 Box 8"/>
          <p:cNvSpPr txBox="1">
            <a:spLocks noChangeArrowheads="1"/>
          </p:cNvSpPr>
          <p:nvPr/>
        </p:nvSpPr>
        <p:spPr bwMode="auto">
          <a:xfrm>
            <a:off x="6096000" y="4572000"/>
            <a:ext cx="2454275" cy="1138238"/>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spcBef>
                <a:spcPct val="50000"/>
              </a:spcBef>
              <a:defRPr/>
            </a:pPr>
            <a:r>
              <a:rPr lang="en-US" sz="1400" dirty="0">
                <a:solidFill>
                  <a:srgbClr val="FF0000"/>
                </a:solidFill>
                <a:latin typeface="+mj-lt"/>
              </a:rPr>
              <a:t>The spectrum of the crosstalk pulse is given by the sum (Bode plots) of the spectrum of the input signal and the spectrum of the transfer function.</a:t>
            </a:r>
            <a:br>
              <a:rPr lang="en-US" sz="1400" dirty="0">
                <a:solidFill>
                  <a:srgbClr val="FF0000"/>
                </a:solidFill>
                <a:latin typeface="+mj-lt"/>
              </a:rPr>
            </a:br>
            <a:endParaRPr lang="en-US" sz="400"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pPr marL="546100" indent="-546100" eaLnBrk="1" hangingPunct="1">
              <a:buNone/>
            </a:pPr>
            <a:r>
              <a:rPr lang="en-US" sz="2400" dirty="0"/>
              <a:t>[1] 	C.R. Paul, Introduction to Electromagnetic Compatibility, Second Edition, Wiley, 2006.</a:t>
            </a:r>
          </a:p>
          <a:p>
            <a:pPr marL="546100" indent="-546100" eaLnBrk="1" hangingPunct="1">
              <a:buNone/>
            </a:pPr>
            <a:r>
              <a:rPr lang="en-US" sz="2400" dirty="0"/>
              <a:t>[2] 	H.W. </a:t>
            </a:r>
            <a:r>
              <a:rPr lang="en-US" sz="2400" dirty="0" err="1"/>
              <a:t>Ott</a:t>
            </a:r>
            <a:r>
              <a:rPr lang="en-US" sz="2400" dirty="0"/>
              <a:t>, Electromagnetic Compatibility Engineering, Wiley, 2009.</a:t>
            </a:r>
          </a:p>
          <a:p>
            <a:pPr marL="546100" indent="-546100" eaLnBrk="1" hangingPunct="1">
              <a:buNone/>
            </a:pPr>
            <a:r>
              <a:rPr lang="en-US" sz="2400" dirty="0"/>
              <a:t>[3]	F.M. </a:t>
            </a:r>
            <a:r>
              <a:rPr lang="en-US" sz="2400" dirty="0" err="1"/>
              <a:t>Tesche</a:t>
            </a:r>
            <a:r>
              <a:rPr lang="en-US" sz="2400" dirty="0"/>
              <a:t>, M. </a:t>
            </a:r>
            <a:r>
              <a:rPr lang="en-US" sz="2400" dirty="0" err="1"/>
              <a:t>Ianoz</a:t>
            </a:r>
            <a:r>
              <a:rPr lang="en-US" sz="2400" dirty="0"/>
              <a:t>, T. </a:t>
            </a:r>
            <a:r>
              <a:rPr lang="en-US" sz="2400" dirty="0" err="1"/>
              <a:t>Karlsson</a:t>
            </a:r>
            <a:r>
              <a:rPr lang="en-US" sz="2400" dirty="0"/>
              <a:t>, </a:t>
            </a:r>
            <a:r>
              <a:rPr lang="en-US" sz="2400" dirty="0" err="1"/>
              <a:t>Emc</a:t>
            </a:r>
            <a:r>
              <a:rPr lang="en-US" sz="2400" dirty="0"/>
              <a:t> Analysis Methods and Computational Models, Wiley, 1997.</a:t>
            </a:r>
          </a:p>
          <a:p>
            <a:pPr marL="546100" indent="-546100" eaLnBrk="1" hangingPunct="1">
              <a:buNone/>
            </a:pPr>
            <a:r>
              <a:rPr lang="en-US" sz="2400" dirty="0"/>
              <a:t>[4] 	C.R. Paul,  Transmission Lines in Digital and Analog Electronic Systems, Wiley, 2010.</a:t>
            </a:r>
          </a:p>
          <a:p>
            <a:pPr marL="546100" indent="-546100" eaLnBrk="1" hangingPunct="1">
              <a:buNone/>
            </a:pPr>
            <a:r>
              <a:rPr lang="en-US" sz="2400" dirty="0"/>
              <a:t>[5]	F. </a:t>
            </a:r>
            <a:r>
              <a:rPr lang="en-US" sz="2400" dirty="0" err="1"/>
              <a:t>Rachidi</a:t>
            </a:r>
            <a:r>
              <a:rPr lang="en-US" sz="2400" dirty="0"/>
              <a:t>, A Review of Field-to-Transmission Line Coupling Models with Special Emphasis to Lightning-Induced Voltages, IEEE Transactions  on Electromagnetic Compatibility, Vol. 54, No. 4, pp. 898 - 911, 2012.</a:t>
            </a:r>
          </a:p>
          <a:p>
            <a:pPr lvl="1"/>
            <a:endParaRPr lang="en-US" sz="2000" dirty="0">
              <a:latin typeface="Calibri" charset="0"/>
            </a:endParaRPr>
          </a:p>
          <a:p>
            <a:endParaRPr lang="en-US" sz="2400" dirty="0">
              <a:latin typeface="Calibri" charset="0"/>
            </a:endParaRPr>
          </a:p>
        </p:txBody>
      </p:sp>
      <p:sp>
        <p:nvSpPr>
          <p:cNvPr id="5"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References and Further Reading</a:t>
            </a:r>
          </a:p>
        </p:txBody>
      </p:sp>
    </p:spTree>
    <p:extLst>
      <p:ext uri="{BB962C8B-B14F-4D97-AF65-F5344CB8AC3E}">
        <p14:creationId xmlns:p14="http://schemas.microsoft.com/office/powerpoint/2010/main" val="313706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Weak Coupling Approximation</a:t>
            </a:r>
            <a:endParaRPr lang="en-US" sz="3200" kern="0" dirty="0">
              <a:solidFill>
                <a:srgbClr val="FF0000"/>
              </a:solidFill>
              <a:cs typeface="Arial" charset="0"/>
            </a:endParaRPr>
          </a:p>
        </p:txBody>
      </p:sp>
      <p:graphicFrame>
        <p:nvGraphicFramePr>
          <p:cNvPr id="155650" name="Object 7"/>
          <p:cNvGraphicFramePr>
            <a:graphicFrameLocks noChangeAspect="1"/>
          </p:cNvGraphicFramePr>
          <p:nvPr/>
        </p:nvGraphicFramePr>
        <p:xfrm>
          <a:off x="1066800" y="2514600"/>
          <a:ext cx="2062163" cy="539750"/>
        </p:xfrm>
        <a:graphic>
          <a:graphicData uri="http://schemas.openxmlformats.org/presentationml/2006/ole">
            <mc:AlternateContent xmlns:mc="http://schemas.openxmlformats.org/markup-compatibility/2006">
              <mc:Choice xmlns:v="urn:schemas-microsoft-com:vml" Requires="v">
                <p:oleObj name="Equation" r:id="rId3" imgW="1841500" imgH="482600" progId="Equation.3">
                  <p:embed/>
                </p:oleObj>
              </mc:Choice>
              <mc:Fallback>
                <p:oleObj name="Equation" r:id="rId3" imgW="1841500" imgH="482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20621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5651" name="Object 7"/>
          <p:cNvGraphicFramePr>
            <a:graphicFrameLocks noChangeAspect="1"/>
          </p:cNvGraphicFramePr>
          <p:nvPr/>
        </p:nvGraphicFramePr>
        <p:xfrm>
          <a:off x="1066800" y="3124200"/>
          <a:ext cx="2589213" cy="525463"/>
        </p:xfrm>
        <a:graphic>
          <a:graphicData uri="http://schemas.openxmlformats.org/presentationml/2006/ole">
            <mc:AlternateContent xmlns:mc="http://schemas.openxmlformats.org/markup-compatibility/2006">
              <mc:Choice xmlns:v="urn:schemas-microsoft-com:vml" Requires="v">
                <p:oleObj name="Equation" r:id="rId5" imgW="2311400" imgH="469900" progId="Equation.DSMT4">
                  <p:embed/>
                </p:oleObj>
              </mc:Choice>
              <mc:Fallback>
                <p:oleObj name="Equation" r:id="rId5" imgW="2311400" imgH="4699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24200"/>
                        <a:ext cx="2589213"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5652" name="Object 7"/>
          <p:cNvGraphicFramePr>
            <a:graphicFrameLocks noChangeAspect="1"/>
          </p:cNvGraphicFramePr>
          <p:nvPr/>
        </p:nvGraphicFramePr>
        <p:xfrm>
          <a:off x="1066800" y="4419600"/>
          <a:ext cx="2916238" cy="523875"/>
        </p:xfrm>
        <a:graphic>
          <a:graphicData uri="http://schemas.openxmlformats.org/presentationml/2006/ole">
            <mc:AlternateContent xmlns:mc="http://schemas.openxmlformats.org/markup-compatibility/2006">
              <mc:Choice xmlns:v="urn:schemas-microsoft-com:vml" Requires="v">
                <p:oleObj name="Equation" r:id="rId7" imgW="2603500" imgH="469900" progId="Equation.DSMT4">
                  <p:embed/>
                </p:oleObj>
              </mc:Choice>
              <mc:Fallback>
                <p:oleObj name="Equation" r:id="rId7" imgW="2603500" imgH="4699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419600"/>
                        <a:ext cx="291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5653" name="Object 7"/>
          <p:cNvGraphicFramePr>
            <a:graphicFrameLocks noChangeAspect="1"/>
          </p:cNvGraphicFramePr>
          <p:nvPr/>
        </p:nvGraphicFramePr>
        <p:xfrm>
          <a:off x="1066800" y="5029200"/>
          <a:ext cx="3370263" cy="539750"/>
        </p:xfrm>
        <a:graphic>
          <a:graphicData uri="http://schemas.openxmlformats.org/presentationml/2006/ole">
            <mc:AlternateContent xmlns:mc="http://schemas.openxmlformats.org/markup-compatibility/2006">
              <mc:Choice xmlns:v="urn:schemas-microsoft-com:vml" Requires="v">
                <p:oleObj name="Equation" r:id="rId9" imgW="3009900" imgH="482600" progId="Equation.3">
                  <p:embed/>
                </p:oleObj>
              </mc:Choice>
              <mc:Fallback>
                <p:oleObj name="Equation" r:id="rId9" imgW="3009900" imgH="482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029200"/>
                        <a:ext cx="33702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2"/>
          <p:cNvSpPr txBox="1">
            <a:spLocks noChangeArrowheads="1"/>
          </p:cNvSpPr>
          <p:nvPr/>
        </p:nvSpPr>
        <p:spPr bwMode="auto">
          <a:xfrm>
            <a:off x="665163" y="990600"/>
            <a:ext cx="8458200" cy="554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indent="0" eaLnBrk="1" hangingPunct="1">
              <a:defRPr/>
            </a:pPr>
            <a:endParaRPr lang="en-US" sz="1800" dirty="0"/>
          </a:p>
          <a:p>
            <a:pPr marL="285750" indent="-285750" eaLnBrk="1" hangingPunct="1">
              <a:buFont typeface="Arial"/>
              <a:buChar char="•"/>
              <a:defRPr/>
            </a:pPr>
            <a:r>
              <a:rPr lang="en-US" sz="1800" dirty="0">
                <a:solidFill>
                  <a:prstClr val="black"/>
                </a:solidFill>
              </a:rPr>
              <a:t>The crosstalk under weak coupling approximation can be evaluated as follows:</a:t>
            </a:r>
          </a:p>
          <a:p>
            <a:pPr eaLnBrk="1" hangingPunct="1">
              <a:defRPr/>
            </a:pPr>
            <a:endParaRPr lang="en-US" sz="1800" dirty="0">
              <a:solidFill>
                <a:prstClr val="black"/>
              </a:solidFill>
            </a:endParaRPr>
          </a:p>
          <a:p>
            <a:pPr marL="342900" indent="-342900" eaLnBrk="1" hangingPunct="1">
              <a:buFontTx/>
              <a:buAutoNum type="arabicParenBoth"/>
              <a:defRPr/>
            </a:pPr>
            <a:r>
              <a:rPr lang="en-US" sz="1600" dirty="0">
                <a:solidFill>
                  <a:prstClr val="black"/>
                </a:solidFill>
              </a:rPr>
              <a:t>We calculate the voltages and currents in the generator circuit as though it were an isolated, two-conductor transmission line: </a:t>
            </a: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r>
              <a:rPr lang="en-US" sz="1600" dirty="0">
                <a:solidFill>
                  <a:prstClr val="black"/>
                </a:solidFill>
              </a:rPr>
              <a:t>The solutions are introduced in the source terms in the receptor circuit represented by the terms on the right-hand-sides </a:t>
            </a: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r>
              <a:rPr lang="en-US" sz="1600" dirty="0">
                <a:solidFill>
                  <a:prstClr val="black"/>
                </a:solidFill>
              </a:rPr>
              <a:t>The solutions of the above equations provide the induced voltages and currents in the receptor circuit</a:t>
            </a:r>
          </a:p>
          <a:p>
            <a:pPr lvl="1" indent="0" eaLnBrk="1" hangingPunct="1">
              <a:defRPr/>
            </a:pPr>
            <a:endParaRPr lang="en-US" sz="1800" dirty="0"/>
          </a:p>
        </p:txBody>
      </p:sp>
      <p:sp>
        <p:nvSpPr>
          <p:cNvPr id="2" name="Right Brace 1"/>
          <p:cNvSpPr/>
          <p:nvPr/>
        </p:nvSpPr>
        <p:spPr>
          <a:xfrm>
            <a:off x="3962400" y="2590800"/>
            <a:ext cx="152400" cy="990600"/>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 name="Right Arrow 5"/>
          <p:cNvSpPr/>
          <p:nvPr/>
        </p:nvSpPr>
        <p:spPr>
          <a:xfrm>
            <a:off x="4267200" y="2971800"/>
            <a:ext cx="533400" cy="228600"/>
          </a:xfrm>
          <a:prstGeom prst="right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55657" name="Object 7"/>
          <p:cNvGraphicFramePr>
            <a:graphicFrameLocks noChangeAspect="1"/>
          </p:cNvGraphicFramePr>
          <p:nvPr/>
        </p:nvGraphicFramePr>
        <p:xfrm>
          <a:off x="5029200" y="2971800"/>
          <a:ext cx="1223963" cy="312738"/>
        </p:xfrm>
        <a:graphic>
          <a:graphicData uri="http://schemas.openxmlformats.org/presentationml/2006/ole">
            <mc:AlternateContent xmlns:mc="http://schemas.openxmlformats.org/markup-compatibility/2006">
              <mc:Choice xmlns:v="urn:schemas-microsoft-com:vml" Requires="v">
                <p:oleObj name="Equation" r:id="rId11" imgW="1092200" imgH="279400" progId="Equation.DSMT4">
                  <p:embed/>
                </p:oleObj>
              </mc:Choice>
              <mc:Fallback>
                <p:oleObj name="Equation" r:id="rId11" imgW="1092200" imgH="2794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2971800"/>
                        <a:ext cx="12239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8"/>
          <p:cNvSpPr txBox="1">
            <a:spLocks noChangeArrowheads="1"/>
          </p:cNvSpPr>
          <p:nvPr/>
        </p:nvSpPr>
        <p:spPr bwMode="auto">
          <a:xfrm>
            <a:off x="5410200" y="4800600"/>
            <a:ext cx="1905000" cy="2762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Electric field coupling</a:t>
            </a:r>
            <a:br>
              <a:rPr lang="en-US" sz="1400" dirty="0">
                <a:solidFill>
                  <a:srgbClr val="FF0000"/>
                </a:solidFill>
                <a:latin typeface="+mj-lt"/>
              </a:rPr>
            </a:br>
            <a:endParaRPr lang="en-US" sz="400" dirty="0">
              <a:solidFill>
                <a:srgbClr val="FF0000"/>
              </a:solidFill>
              <a:latin typeface="+mj-lt"/>
            </a:endParaRPr>
          </a:p>
        </p:txBody>
      </p:sp>
      <p:sp>
        <p:nvSpPr>
          <p:cNvPr id="24" name="Oval 23"/>
          <p:cNvSpPr/>
          <p:nvPr/>
        </p:nvSpPr>
        <p:spPr>
          <a:xfrm>
            <a:off x="3429000" y="4876800"/>
            <a:ext cx="1066800" cy="838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Arrow Connector 25"/>
          <p:cNvCxnSpPr>
            <a:stCxn id="23" idx="1"/>
          </p:cNvCxnSpPr>
          <p:nvPr/>
        </p:nvCxnSpPr>
        <p:spPr>
          <a:xfrm flipH="1">
            <a:off x="4495800" y="4938713"/>
            <a:ext cx="914400" cy="2428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Weak Coupling Approximation</a:t>
            </a:r>
            <a:endParaRPr lang="en-US" sz="3200" kern="0" dirty="0">
              <a:solidFill>
                <a:srgbClr val="FF0000"/>
              </a:solidFill>
              <a:cs typeface="Arial" charset="0"/>
            </a:endParaRPr>
          </a:p>
        </p:txBody>
      </p:sp>
      <p:graphicFrame>
        <p:nvGraphicFramePr>
          <p:cNvPr id="157698" name="Object 7"/>
          <p:cNvGraphicFramePr>
            <a:graphicFrameLocks noChangeAspect="1"/>
          </p:cNvGraphicFramePr>
          <p:nvPr/>
        </p:nvGraphicFramePr>
        <p:xfrm>
          <a:off x="1066800" y="2514600"/>
          <a:ext cx="2062163" cy="539750"/>
        </p:xfrm>
        <a:graphic>
          <a:graphicData uri="http://schemas.openxmlformats.org/presentationml/2006/ole">
            <mc:AlternateContent xmlns:mc="http://schemas.openxmlformats.org/markup-compatibility/2006">
              <mc:Choice xmlns:v="urn:schemas-microsoft-com:vml" Requires="v">
                <p:oleObj name="Equation" r:id="rId3" imgW="1841500" imgH="482600" progId="Equation.3">
                  <p:embed/>
                </p:oleObj>
              </mc:Choice>
              <mc:Fallback>
                <p:oleObj name="Equation" r:id="rId3" imgW="1841500" imgH="482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20621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699" name="Object 7"/>
          <p:cNvGraphicFramePr>
            <a:graphicFrameLocks noChangeAspect="1"/>
          </p:cNvGraphicFramePr>
          <p:nvPr/>
        </p:nvGraphicFramePr>
        <p:xfrm>
          <a:off x="1066800" y="3124200"/>
          <a:ext cx="2589213" cy="525463"/>
        </p:xfrm>
        <a:graphic>
          <a:graphicData uri="http://schemas.openxmlformats.org/presentationml/2006/ole">
            <mc:AlternateContent xmlns:mc="http://schemas.openxmlformats.org/markup-compatibility/2006">
              <mc:Choice xmlns:v="urn:schemas-microsoft-com:vml" Requires="v">
                <p:oleObj name="Equation" r:id="rId5" imgW="2311400" imgH="469900" progId="Equation.DSMT4">
                  <p:embed/>
                </p:oleObj>
              </mc:Choice>
              <mc:Fallback>
                <p:oleObj name="Equation" r:id="rId5" imgW="2311400" imgH="4699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24200"/>
                        <a:ext cx="2589213"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00" name="Object 7"/>
          <p:cNvGraphicFramePr>
            <a:graphicFrameLocks noChangeAspect="1"/>
          </p:cNvGraphicFramePr>
          <p:nvPr/>
        </p:nvGraphicFramePr>
        <p:xfrm>
          <a:off x="1066800" y="4419600"/>
          <a:ext cx="2916238" cy="523875"/>
        </p:xfrm>
        <a:graphic>
          <a:graphicData uri="http://schemas.openxmlformats.org/presentationml/2006/ole">
            <mc:AlternateContent xmlns:mc="http://schemas.openxmlformats.org/markup-compatibility/2006">
              <mc:Choice xmlns:v="urn:schemas-microsoft-com:vml" Requires="v">
                <p:oleObj name="Equation" r:id="rId7" imgW="2603500" imgH="469900" progId="Equation.DSMT4">
                  <p:embed/>
                </p:oleObj>
              </mc:Choice>
              <mc:Fallback>
                <p:oleObj name="Equation" r:id="rId7" imgW="2603500" imgH="4699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419600"/>
                        <a:ext cx="291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7701" name="Object 7"/>
          <p:cNvGraphicFramePr>
            <a:graphicFrameLocks noChangeAspect="1"/>
          </p:cNvGraphicFramePr>
          <p:nvPr/>
        </p:nvGraphicFramePr>
        <p:xfrm>
          <a:off x="1066800" y="5029200"/>
          <a:ext cx="3370263" cy="539750"/>
        </p:xfrm>
        <a:graphic>
          <a:graphicData uri="http://schemas.openxmlformats.org/presentationml/2006/ole">
            <mc:AlternateContent xmlns:mc="http://schemas.openxmlformats.org/markup-compatibility/2006">
              <mc:Choice xmlns:v="urn:schemas-microsoft-com:vml" Requires="v">
                <p:oleObj name="Equation" r:id="rId9" imgW="3009900" imgH="482600" progId="Equation.3">
                  <p:embed/>
                </p:oleObj>
              </mc:Choice>
              <mc:Fallback>
                <p:oleObj name="Equation" r:id="rId9" imgW="3009900" imgH="482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029200"/>
                        <a:ext cx="337026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2"/>
          <p:cNvSpPr txBox="1">
            <a:spLocks noChangeArrowheads="1"/>
          </p:cNvSpPr>
          <p:nvPr/>
        </p:nvSpPr>
        <p:spPr bwMode="auto">
          <a:xfrm>
            <a:off x="665163" y="990600"/>
            <a:ext cx="8458200" cy="554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indent="0" eaLnBrk="1" hangingPunct="1">
              <a:defRPr/>
            </a:pPr>
            <a:endParaRPr lang="en-US" sz="1800" dirty="0"/>
          </a:p>
          <a:p>
            <a:pPr marL="285750" indent="-285750" eaLnBrk="1" hangingPunct="1">
              <a:buFont typeface="Arial"/>
              <a:buChar char="•"/>
              <a:defRPr/>
            </a:pPr>
            <a:r>
              <a:rPr lang="en-US" sz="1800" dirty="0">
                <a:solidFill>
                  <a:prstClr val="black"/>
                </a:solidFill>
              </a:rPr>
              <a:t>The crosstalk under weak coupling approximation can be evaluated as follows:</a:t>
            </a:r>
          </a:p>
          <a:p>
            <a:pPr eaLnBrk="1" hangingPunct="1">
              <a:defRPr/>
            </a:pPr>
            <a:endParaRPr lang="en-US" sz="1800" dirty="0">
              <a:solidFill>
                <a:prstClr val="black"/>
              </a:solidFill>
            </a:endParaRPr>
          </a:p>
          <a:p>
            <a:pPr marL="342900" indent="-342900" eaLnBrk="1" hangingPunct="1">
              <a:buFontTx/>
              <a:buAutoNum type="arabicParenBoth"/>
              <a:defRPr/>
            </a:pPr>
            <a:r>
              <a:rPr lang="en-US" sz="1600" dirty="0">
                <a:solidFill>
                  <a:prstClr val="black"/>
                </a:solidFill>
              </a:rPr>
              <a:t>We calculate the voltages and currents in the generator circuit as though it were an isolated, two-conductor transmission line: </a:t>
            </a: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endParaRPr lang="en-US" sz="1800" dirty="0">
              <a:solidFill>
                <a:prstClr val="black"/>
              </a:solidFill>
            </a:endParaRPr>
          </a:p>
          <a:p>
            <a:pPr marL="342900" indent="-342900" eaLnBrk="1" hangingPunct="1">
              <a:buFontTx/>
              <a:buAutoNum type="arabicParenBoth"/>
              <a:defRPr/>
            </a:pPr>
            <a:r>
              <a:rPr lang="en-US" sz="1600" dirty="0">
                <a:solidFill>
                  <a:prstClr val="black"/>
                </a:solidFill>
              </a:rPr>
              <a:t>The solutions are introduced in the source terms in the receptor circuit represented by the terms on the right-hand-sides </a:t>
            </a: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endParaRPr lang="en-US" sz="1600" dirty="0">
              <a:solidFill>
                <a:prstClr val="black"/>
              </a:solidFill>
            </a:endParaRPr>
          </a:p>
          <a:p>
            <a:pPr marL="342900" indent="-342900" eaLnBrk="1" hangingPunct="1">
              <a:buFontTx/>
              <a:buAutoNum type="arabicParenBoth"/>
              <a:defRPr/>
            </a:pPr>
            <a:r>
              <a:rPr lang="en-US" sz="1600" dirty="0">
                <a:solidFill>
                  <a:prstClr val="black"/>
                </a:solidFill>
              </a:rPr>
              <a:t>The solutions of the above equations provide the induced voltages and currents in the receptor circuit</a:t>
            </a:r>
          </a:p>
          <a:p>
            <a:pPr lvl="1" indent="0" eaLnBrk="1" hangingPunct="1">
              <a:defRPr/>
            </a:pPr>
            <a:endParaRPr lang="en-US" sz="1800" dirty="0"/>
          </a:p>
        </p:txBody>
      </p:sp>
      <p:sp>
        <p:nvSpPr>
          <p:cNvPr id="2" name="Right Brace 1"/>
          <p:cNvSpPr/>
          <p:nvPr/>
        </p:nvSpPr>
        <p:spPr>
          <a:xfrm>
            <a:off x="3962400" y="2590800"/>
            <a:ext cx="152400" cy="990600"/>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 name="Right Arrow 5"/>
          <p:cNvSpPr/>
          <p:nvPr/>
        </p:nvSpPr>
        <p:spPr>
          <a:xfrm>
            <a:off x="4267200" y="2971800"/>
            <a:ext cx="533400" cy="228600"/>
          </a:xfrm>
          <a:prstGeom prst="right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57705" name="Object 7"/>
          <p:cNvGraphicFramePr>
            <a:graphicFrameLocks noChangeAspect="1"/>
          </p:cNvGraphicFramePr>
          <p:nvPr/>
        </p:nvGraphicFramePr>
        <p:xfrm>
          <a:off x="5029200" y="2971800"/>
          <a:ext cx="1223963" cy="312738"/>
        </p:xfrm>
        <a:graphic>
          <a:graphicData uri="http://schemas.openxmlformats.org/presentationml/2006/ole">
            <mc:AlternateContent xmlns:mc="http://schemas.openxmlformats.org/markup-compatibility/2006">
              <mc:Choice xmlns:v="urn:schemas-microsoft-com:vml" Requires="v">
                <p:oleObj name="Equation" r:id="rId11" imgW="1092200" imgH="279400" progId="Equation.DSMT4">
                  <p:embed/>
                </p:oleObj>
              </mc:Choice>
              <mc:Fallback>
                <p:oleObj name="Equation" r:id="rId11" imgW="1092200" imgH="2794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2971800"/>
                        <a:ext cx="12239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8"/>
          <p:cNvSpPr txBox="1">
            <a:spLocks noChangeArrowheads="1"/>
          </p:cNvSpPr>
          <p:nvPr/>
        </p:nvSpPr>
        <p:spPr bwMode="auto">
          <a:xfrm>
            <a:off x="4724400" y="4572000"/>
            <a:ext cx="4343400" cy="646113"/>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These source terms can be represented by equivalent voltage and current sources distributed along the receptor line (see next </a:t>
            </a:r>
            <a:r>
              <a:rPr lang="en-US" sz="1400" dirty="0" err="1">
                <a:solidFill>
                  <a:srgbClr val="FF0000"/>
                </a:solidFill>
                <a:latin typeface="+mj-lt"/>
              </a:rPr>
              <a:t>vugraph</a:t>
            </a:r>
            <a:r>
              <a:rPr lang="en-US" sz="1400" dirty="0">
                <a:solidFill>
                  <a:srgbClr val="FF0000"/>
                </a:solidFill>
                <a:latin typeface="+mj-lt"/>
              </a:rPr>
              <a:t>)</a:t>
            </a:r>
          </a:p>
        </p:txBody>
      </p:sp>
      <p:sp>
        <p:nvSpPr>
          <p:cNvPr id="24" name="Oval 23"/>
          <p:cNvSpPr/>
          <p:nvPr/>
        </p:nvSpPr>
        <p:spPr>
          <a:xfrm>
            <a:off x="2916238" y="4267200"/>
            <a:ext cx="1066800" cy="838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3429000" y="4876800"/>
            <a:ext cx="1066800" cy="838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Weak Coupling Approximation:</a:t>
            </a:r>
          </a:p>
          <a:p>
            <a:pPr fontAlgn="auto">
              <a:spcBef>
                <a:spcPts val="0"/>
              </a:spcBef>
              <a:spcAft>
                <a:spcPts val="0"/>
              </a:spcAft>
              <a:defRPr/>
            </a:pPr>
            <a:r>
              <a:rPr lang="en-US" sz="3200" kern="0" dirty="0">
                <a:solidFill>
                  <a:sysClr val="window" lastClr="FFFFFF"/>
                </a:solidFill>
                <a:cs typeface="Arial" charset="0"/>
              </a:rPr>
              <a:t>Equivalent Circuit for the Receptor Line</a:t>
            </a:r>
            <a:endParaRPr lang="en-US" sz="3200" kern="0" dirty="0">
              <a:solidFill>
                <a:srgbClr val="FF0000"/>
              </a:solidFill>
              <a:cs typeface="Arial" charset="0"/>
            </a:endParaRPr>
          </a:p>
        </p:txBody>
      </p:sp>
      <p:graphicFrame>
        <p:nvGraphicFramePr>
          <p:cNvPr id="159746" name="Object 7"/>
          <p:cNvGraphicFramePr>
            <a:graphicFrameLocks noChangeAspect="1"/>
          </p:cNvGraphicFramePr>
          <p:nvPr/>
        </p:nvGraphicFramePr>
        <p:xfrm>
          <a:off x="1114425" y="1670050"/>
          <a:ext cx="1906588" cy="536575"/>
        </p:xfrm>
        <a:graphic>
          <a:graphicData uri="http://schemas.openxmlformats.org/presentationml/2006/ole">
            <mc:AlternateContent xmlns:mc="http://schemas.openxmlformats.org/markup-compatibility/2006">
              <mc:Choice xmlns:v="urn:schemas-microsoft-com:vml" Requires="v">
                <p:oleObj name="Equation" r:id="rId3" imgW="1701800" imgH="482600" progId="Equation.3">
                  <p:embed/>
                </p:oleObj>
              </mc:Choice>
              <mc:Fallback>
                <p:oleObj name="Equation" r:id="rId3" imgW="1701800" imgH="482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670050"/>
                        <a:ext cx="1906588"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47" name="Object 7"/>
          <p:cNvGraphicFramePr>
            <a:graphicFrameLocks noChangeAspect="1"/>
          </p:cNvGraphicFramePr>
          <p:nvPr/>
        </p:nvGraphicFramePr>
        <p:xfrm>
          <a:off x="1077913" y="2368550"/>
          <a:ext cx="2432050" cy="525463"/>
        </p:xfrm>
        <a:graphic>
          <a:graphicData uri="http://schemas.openxmlformats.org/presentationml/2006/ole">
            <mc:AlternateContent xmlns:mc="http://schemas.openxmlformats.org/markup-compatibility/2006">
              <mc:Choice xmlns:v="urn:schemas-microsoft-com:vml" Requires="v">
                <p:oleObj name="Equation" r:id="rId5" imgW="2171700" imgH="469900" progId="Equation.DSMT4">
                  <p:embed/>
                </p:oleObj>
              </mc:Choice>
              <mc:Fallback>
                <p:oleObj name="Equation" r:id="rId5" imgW="2171700" imgH="4699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13" y="2368550"/>
                        <a:ext cx="2432050"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nvGrpSpPr>
          <p:cNvPr id="159748" name="Group 60"/>
          <p:cNvGrpSpPr>
            <a:grpSpLocks/>
          </p:cNvGrpSpPr>
          <p:nvPr/>
        </p:nvGrpSpPr>
        <p:grpSpPr bwMode="auto">
          <a:xfrm>
            <a:off x="2971800" y="4211638"/>
            <a:ext cx="457200" cy="228600"/>
            <a:chOff x="2971800" y="1752600"/>
            <a:chExt cx="1371600" cy="457200"/>
          </a:xfrm>
        </p:grpSpPr>
        <p:grpSp>
          <p:nvGrpSpPr>
            <p:cNvPr id="159780" name="Group 61"/>
            <p:cNvGrpSpPr>
              <a:grpSpLocks/>
            </p:cNvGrpSpPr>
            <p:nvPr/>
          </p:nvGrpSpPr>
          <p:grpSpPr bwMode="auto">
            <a:xfrm>
              <a:off x="2971800" y="1752600"/>
              <a:ext cx="457200" cy="457200"/>
              <a:chOff x="2971800" y="1752600"/>
              <a:chExt cx="457200" cy="457200"/>
            </a:xfrm>
          </p:grpSpPr>
          <p:sp>
            <p:nvSpPr>
              <p:cNvPr id="69" name="Arc 68"/>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70" name="Arc 69"/>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159781" name="Group 62"/>
            <p:cNvGrpSpPr>
              <a:grpSpLocks/>
            </p:cNvGrpSpPr>
            <p:nvPr/>
          </p:nvGrpSpPr>
          <p:grpSpPr bwMode="auto">
            <a:xfrm>
              <a:off x="3429000" y="1752600"/>
              <a:ext cx="457200" cy="457200"/>
              <a:chOff x="2971800" y="1752600"/>
              <a:chExt cx="457200" cy="457200"/>
            </a:xfrm>
          </p:grpSpPr>
          <p:sp>
            <p:nvSpPr>
              <p:cNvPr id="67" name="Arc 66"/>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68" name="Arc 67"/>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nvGrpSpPr>
            <p:cNvPr id="159782" name="Group 63"/>
            <p:cNvGrpSpPr>
              <a:grpSpLocks/>
            </p:cNvGrpSpPr>
            <p:nvPr/>
          </p:nvGrpSpPr>
          <p:grpSpPr bwMode="auto">
            <a:xfrm>
              <a:off x="3886200" y="1752600"/>
              <a:ext cx="457200" cy="457200"/>
              <a:chOff x="2971800" y="1752600"/>
              <a:chExt cx="457200" cy="457200"/>
            </a:xfrm>
          </p:grpSpPr>
          <p:sp>
            <p:nvSpPr>
              <p:cNvPr id="65" name="Arc 64"/>
              <p:cNvSpPr/>
              <p:nvPr/>
            </p:nvSpPr>
            <p:spPr>
              <a:xfrm>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sp>
            <p:nvSpPr>
              <p:cNvPr id="66" name="Arc 65"/>
              <p:cNvSpPr/>
              <p:nvPr/>
            </p:nvSpPr>
            <p:spPr>
              <a:xfrm flipH="1">
                <a:off x="2971800" y="1752600"/>
                <a:ext cx="4572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H"/>
              </a:p>
            </p:txBody>
          </p:sp>
        </p:grpSp>
      </p:grpSp>
      <p:cxnSp>
        <p:nvCxnSpPr>
          <p:cNvPr id="71" name="Straight Connector 70"/>
          <p:cNvCxnSpPr/>
          <p:nvPr/>
        </p:nvCxnSpPr>
        <p:spPr>
          <a:xfrm>
            <a:off x="2514600" y="4321175"/>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3435350" y="4321175"/>
            <a:ext cx="2103438"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3657600" y="4141788"/>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74" name="Straight Connector 73"/>
          <p:cNvCxnSpPr/>
          <p:nvPr/>
        </p:nvCxnSpPr>
        <p:spPr>
          <a:xfrm>
            <a:off x="2513013" y="5354638"/>
            <a:ext cx="3017837"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826668" y="4837907"/>
            <a:ext cx="103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4162425" y="4645025"/>
            <a:ext cx="365125" cy="365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77" name="Straight Connector 76"/>
          <p:cNvCxnSpPr/>
          <p:nvPr/>
        </p:nvCxnSpPr>
        <p:spPr>
          <a:xfrm rot="5400000">
            <a:off x="4572000" y="454501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4572000" y="51260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619625" y="476885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619625" y="4897438"/>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4"/>
            <a:endCxn id="76" idx="0"/>
          </p:cNvCxnSpPr>
          <p:nvPr/>
        </p:nvCxnSpPr>
        <p:spPr>
          <a:xfrm rot="5400000" flipH="1">
            <a:off x="4163219" y="4828382"/>
            <a:ext cx="3651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9760" name="Object 4"/>
          <p:cNvGraphicFramePr>
            <a:graphicFrameLocks noChangeAspect="1"/>
          </p:cNvGraphicFramePr>
          <p:nvPr/>
        </p:nvGraphicFramePr>
        <p:xfrm>
          <a:off x="3059113" y="3976688"/>
          <a:ext cx="298450" cy="152400"/>
        </p:xfrm>
        <a:graphic>
          <a:graphicData uri="http://schemas.openxmlformats.org/presentationml/2006/ole">
            <mc:AlternateContent xmlns:mc="http://schemas.openxmlformats.org/markup-compatibility/2006">
              <mc:Choice xmlns:v="urn:schemas-microsoft-com:vml" Requires="v">
                <p:oleObj name="Equation" r:id="rId7" imgW="292100" imgH="152400" progId="Equation.3">
                  <p:embed/>
                </p:oleObj>
              </mc:Choice>
              <mc:Fallback>
                <p:oleObj name="Equation" r:id="rId7" imgW="292100" imgH="152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3976688"/>
                        <a:ext cx="2984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61" name="Object 5"/>
          <p:cNvGraphicFramePr>
            <a:graphicFrameLocks noChangeAspect="1"/>
          </p:cNvGraphicFramePr>
          <p:nvPr/>
        </p:nvGraphicFramePr>
        <p:xfrm>
          <a:off x="4495800" y="4592638"/>
          <a:ext cx="311150" cy="152400"/>
        </p:xfrm>
        <a:graphic>
          <a:graphicData uri="http://schemas.openxmlformats.org/presentationml/2006/ole">
            <mc:AlternateContent xmlns:mc="http://schemas.openxmlformats.org/markup-compatibility/2006">
              <mc:Choice xmlns:v="urn:schemas-microsoft-com:vml" Requires="v">
                <p:oleObj name="Equation" r:id="rId9" imgW="304800" imgH="152400" progId="Equation.3">
                  <p:embed/>
                </p:oleObj>
              </mc:Choice>
              <mc:Fallback>
                <p:oleObj name="Equation" r:id="rId9" imgW="304800" imgH="1524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592638"/>
                        <a:ext cx="3111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62" name="Object 6"/>
          <p:cNvGraphicFramePr>
            <a:graphicFrameLocks noChangeAspect="1"/>
          </p:cNvGraphicFramePr>
          <p:nvPr/>
        </p:nvGraphicFramePr>
        <p:xfrm>
          <a:off x="5257800" y="4751388"/>
          <a:ext cx="520700" cy="179387"/>
        </p:xfrm>
        <a:graphic>
          <a:graphicData uri="http://schemas.openxmlformats.org/presentationml/2006/ole">
            <mc:AlternateContent xmlns:mc="http://schemas.openxmlformats.org/markup-compatibility/2006">
              <mc:Choice xmlns:v="urn:schemas-microsoft-com:vml" Requires="v">
                <p:oleObj name="Equation" r:id="rId11" imgW="520700" imgH="177800" progId="Equation.3">
                  <p:embed/>
                </p:oleObj>
              </mc:Choice>
              <mc:Fallback>
                <p:oleObj name="Equation" r:id="rId11" imgW="520700" imgH="1778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4751388"/>
                        <a:ext cx="520700"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63" name="Object 7"/>
          <p:cNvGraphicFramePr>
            <a:graphicFrameLocks noChangeAspect="1"/>
          </p:cNvGraphicFramePr>
          <p:nvPr/>
        </p:nvGraphicFramePr>
        <p:xfrm>
          <a:off x="2368550" y="4751388"/>
          <a:ext cx="279400" cy="179387"/>
        </p:xfrm>
        <a:graphic>
          <a:graphicData uri="http://schemas.openxmlformats.org/presentationml/2006/ole">
            <mc:AlternateContent xmlns:mc="http://schemas.openxmlformats.org/markup-compatibility/2006">
              <mc:Choice xmlns:v="urn:schemas-microsoft-com:vml" Requires="v">
                <p:oleObj name="Equation" r:id="rId13" imgW="279400" imgH="177800" progId="Equation.3">
                  <p:embed/>
                </p:oleObj>
              </mc:Choice>
              <mc:Fallback>
                <p:oleObj name="Equation" r:id="rId13" imgW="279400" imgH="1778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8550" y="4751388"/>
                        <a:ext cx="279400"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64" name="Object 8"/>
          <p:cNvGraphicFramePr>
            <a:graphicFrameLocks noChangeAspect="1"/>
          </p:cNvGraphicFramePr>
          <p:nvPr/>
        </p:nvGraphicFramePr>
        <p:xfrm>
          <a:off x="2667000" y="4065588"/>
          <a:ext cx="266700" cy="179387"/>
        </p:xfrm>
        <a:graphic>
          <a:graphicData uri="http://schemas.openxmlformats.org/presentationml/2006/ole">
            <mc:AlternateContent xmlns:mc="http://schemas.openxmlformats.org/markup-compatibility/2006">
              <mc:Choice xmlns:v="urn:schemas-microsoft-com:vml" Requires="v">
                <p:oleObj name="Equation" r:id="rId15" imgW="266700" imgH="177800" progId="Equation.3">
                  <p:embed/>
                </p:oleObj>
              </mc:Choice>
              <mc:Fallback>
                <p:oleObj name="Equation" r:id="rId15" imgW="266700" imgH="17780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4065588"/>
                        <a:ext cx="266700"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65" name="Object 9"/>
          <p:cNvGraphicFramePr>
            <a:graphicFrameLocks noChangeAspect="1"/>
          </p:cNvGraphicFramePr>
          <p:nvPr/>
        </p:nvGraphicFramePr>
        <p:xfrm>
          <a:off x="4883150" y="4065588"/>
          <a:ext cx="495300" cy="179387"/>
        </p:xfrm>
        <a:graphic>
          <a:graphicData uri="http://schemas.openxmlformats.org/presentationml/2006/ole">
            <mc:AlternateContent xmlns:mc="http://schemas.openxmlformats.org/markup-compatibility/2006">
              <mc:Choice xmlns:v="urn:schemas-microsoft-com:vml" Requires="v">
                <p:oleObj name="Equation" r:id="rId17" imgW="495300" imgH="177800" progId="Equation.3">
                  <p:embed/>
                </p:oleObj>
              </mc:Choice>
              <mc:Fallback>
                <p:oleObj name="Equation" r:id="rId17" imgW="495300" imgH="17780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83150" y="4065588"/>
                        <a:ext cx="495300"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90" name="Straight Arrow Connector 89"/>
          <p:cNvCxnSpPr/>
          <p:nvPr/>
        </p:nvCxnSpPr>
        <p:spPr>
          <a:xfrm>
            <a:off x="2647950" y="4321175"/>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029200" y="4319588"/>
            <a:ext cx="228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9768" name="Object 14"/>
          <p:cNvGraphicFramePr>
            <a:graphicFrameLocks noChangeAspect="1"/>
          </p:cNvGraphicFramePr>
          <p:nvPr/>
        </p:nvGraphicFramePr>
        <p:xfrm>
          <a:off x="5292725" y="5408613"/>
          <a:ext cx="342900" cy="153987"/>
        </p:xfrm>
        <a:graphic>
          <a:graphicData uri="http://schemas.openxmlformats.org/presentationml/2006/ole">
            <mc:AlternateContent xmlns:mc="http://schemas.openxmlformats.org/markup-compatibility/2006">
              <mc:Choice xmlns:v="urn:schemas-microsoft-com:vml" Requires="v">
                <p:oleObj name="Equation" r:id="rId19" imgW="342900" imgH="152400" progId="Equation.3">
                  <p:embed/>
                </p:oleObj>
              </mc:Choice>
              <mc:Fallback>
                <p:oleObj name="Equation" r:id="rId19" imgW="342900" imgH="152400" progId="Equation.3">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92725" y="5408613"/>
                        <a:ext cx="34290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69" name="Object 15"/>
          <p:cNvGraphicFramePr>
            <a:graphicFrameLocks noChangeAspect="1"/>
          </p:cNvGraphicFramePr>
          <p:nvPr/>
        </p:nvGraphicFramePr>
        <p:xfrm>
          <a:off x="2466975" y="5437188"/>
          <a:ext cx="114300" cy="115887"/>
        </p:xfrm>
        <a:graphic>
          <a:graphicData uri="http://schemas.openxmlformats.org/presentationml/2006/ole">
            <mc:AlternateContent xmlns:mc="http://schemas.openxmlformats.org/markup-compatibility/2006">
              <mc:Choice xmlns:v="urn:schemas-microsoft-com:vml" Requires="v">
                <p:oleObj name="Equation" r:id="rId21" imgW="114300" imgH="114300" progId="Equation.3">
                  <p:embed/>
                </p:oleObj>
              </mc:Choice>
              <mc:Fallback>
                <p:oleObj name="Equation" r:id="rId21" imgW="114300" imgH="114300" progId="Equation.3">
                  <p:embed/>
                  <p:pic>
                    <p:nvPicPr>
                      <p:cNvPr id="0"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66975" y="5437188"/>
                        <a:ext cx="114300" cy="11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0" name="Object 18"/>
          <p:cNvGraphicFramePr>
            <a:graphicFrameLocks noChangeAspect="1"/>
          </p:cNvGraphicFramePr>
          <p:nvPr/>
        </p:nvGraphicFramePr>
        <p:xfrm>
          <a:off x="3663950" y="4256088"/>
          <a:ext cx="114300" cy="115887"/>
        </p:xfrm>
        <a:graphic>
          <a:graphicData uri="http://schemas.openxmlformats.org/presentationml/2006/ole">
            <mc:AlternateContent xmlns:mc="http://schemas.openxmlformats.org/markup-compatibility/2006">
              <mc:Choice xmlns:v="urn:schemas-microsoft-com:vml" Requires="v">
                <p:oleObj name="Equation" r:id="rId23" imgW="126725" imgH="126725" progId="Equation.DSMT4">
                  <p:embed/>
                </p:oleObj>
              </mc:Choice>
              <mc:Fallback>
                <p:oleObj name="Equation" r:id="rId23" imgW="126725" imgH="126725" progId="Equation.DSMT4">
                  <p:embed/>
                  <p:pic>
                    <p:nvPicPr>
                      <p:cNvPr id="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63950" y="4256088"/>
                        <a:ext cx="114300" cy="11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1" name="Object 18"/>
          <p:cNvGraphicFramePr>
            <a:graphicFrameLocks noChangeAspect="1"/>
          </p:cNvGraphicFramePr>
          <p:nvPr/>
        </p:nvGraphicFramePr>
        <p:xfrm>
          <a:off x="3905250" y="4287838"/>
          <a:ext cx="114300" cy="80962"/>
        </p:xfrm>
        <a:graphic>
          <a:graphicData uri="http://schemas.openxmlformats.org/presentationml/2006/ole">
            <mc:AlternateContent xmlns:mc="http://schemas.openxmlformats.org/markup-compatibility/2006">
              <mc:Choice xmlns:v="urn:schemas-microsoft-com:vml" Requires="v">
                <p:oleObj name="Equation" r:id="rId25" imgW="127000" imgH="88900" progId="Equation.3">
                  <p:embed/>
                </p:oleObj>
              </mc:Choice>
              <mc:Fallback>
                <p:oleObj name="Equation" r:id="rId25" imgW="127000" imgH="88900" progId="Equation.3">
                  <p:embed/>
                  <p:pic>
                    <p:nvPicPr>
                      <p:cNvPr id="0" name="Object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05250" y="4287838"/>
                        <a:ext cx="114300" cy="8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2" name="Object 18"/>
          <p:cNvGraphicFramePr>
            <a:graphicFrameLocks noChangeAspect="1"/>
          </p:cNvGraphicFramePr>
          <p:nvPr/>
        </p:nvGraphicFramePr>
        <p:xfrm>
          <a:off x="2444750" y="4408488"/>
          <a:ext cx="115888" cy="115887"/>
        </p:xfrm>
        <a:graphic>
          <a:graphicData uri="http://schemas.openxmlformats.org/presentationml/2006/ole">
            <mc:AlternateContent xmlns:mc="http://schemas.openxmlformats.org/markup-compatibility/2006">
              <mc:Choice xmlns:v="urn:schemas-microsoft-com:vml" Requires="v">
                <p:oleObj name="Equation" r:id="rId23" imgW="126725" imgH="126725" progId="Equation.DSMT4">
                  <p:embed/>
                </p:oleObj>
              </mc:Choice>
              <mc:Fallback>
                <p:oleObj name="Equation" r:id="rId23" imgW="126725" imgH="126725" progId="Equation.DSMT4">
                  <p:embed/>
                  <p:pic>
                    <p:nvPicPr>
                      <p:cNvPr id="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44750" y="4408488"/>
                        <a:ext cx="115888" cy="11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3" name="Object 18"/>
          <p:cNvGraphicFramePr>
            <a:graphicFrameLocks noChangeAspect="1"/>
          </p:cNvGraphicFramePr>
          <p:nvPr/>
        </p:nvGraphicFramePr>
        <p:xfrm>
          <a:off x="5491163" y="4408488"/>
          <a:ext cx="115887" cy="117475"/>
        </p:xfrm>
        <a:graphic>
          <a:graphicData uri="http://schemas.openxmlformats.org/presentationml/2006/ole">
            <mc:AlternateContent xmlns:mc="http://schemas.openxmlformats.org/markup-compatibility/2006">
              <mc:Choice xmlns:v="urn:schemas-microsoft-com:vml" Requires="v">
                <p:oleObj name="Equation" r:id="rId23" imgW="126725" imgH="126725" progId="Equation.DSMT4">
                  <p:embed/>
                </p:oleObj>
              </mc:Choice>
              <mc:Fallback>
                <p:oleObj name="Equation" r:id="rId23" imgW="126725" imgH="126725" progId="Equation.DSMT4">
                  <p:embed/>
                  <p:pic>
                    <p:nvPicPr>
                      <p:cNvPr id="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91163" y="4408488"/>
                        <a:ext cx="115887" cy="11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4" name="Object 18"/>
          <p:cNvGraphicFramePr>
            <a:graphicFrameLocks noChangeAspect="1"/>
          </p:cNvGraphicFramePr>
          <p:nvPr/>
        </p:nvGraphicFramePr>
        <p:xfrm>
          <a:off x="5486400" y="5195888"/>
          <a:ext cx="115888" cy="82550"/>
        </p:xfrm>
        <a:graphic>
          <a:graphicData uri="http://schemas.openxmlformats.org/presentationml/2006/ole">
            <mc:AlternateContent xmlns:mc="http://schemas.openxmlformats.org/markup-compatibility/2006">
              <mc:Choice xmlns:v="urn:schemas-microsoft-com:vml" Requires="v">
                <p:oleObj name="Equation" r:id="rId27" imgW="127000" imgH="88900" progId="Equation.3">
                  <p:embed/>
                </p:oleObj>
              </mc:Choice>
              <mc:Fallback>
                <p:oleObj name="Equation" r:id="rId27" imgW="127000" imgH="88900" progId="Equation.3">
                  <p:embed/>
                  <p:pic>
                    <p:nvPicPr>
                      <p:cNvPr id="0"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86400" y="5195888"/>
                        <a:ext cx="115888" cy="8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5" name="Object 18"/>
          <p:cNvGraphicFramePr>
            <a:graphicFrameLocks noChangeAspect="1"/>
          </p:cNvGraphicFramePr>
          <p:nvPr/>
        </p:nvGraphicFramePr>
        <p:xfrm>
          <a:off x="2438400" y="5202238"/>
          <a:ext cx="115888" cy="82550"/>
        </p:xfrm>
        <a:graphic>
          <a:graphicData uri="http://schemas.openxmlformats.org/presentationml/2006/ole">
            <mc:AlternateContent xmlns:mc="http://schemas.openxmlformats.org/markup-compatibility/2006">
              <mc:Choice xmlns:v="urn:schemas-microsoft-com:vml" Requires="v">
                <p:oleObj name="Equation" r:id="rId29" imgW="127000" imgH="88900" progId="Equation.3">
                  <p:embed/>
                </p:oleObj>
              </mc:Choice>
              <mc:Fallback>
                <p:oleObj name="Equation" r:id="rId29" imgW="127000" imgH="88900" progId="Equation.3">
                  <p:embed/>
                  <p:pic>
                    <p:nvPicPr>
                      <p:cNvPr id="0"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38400" y="5202238"/>
                        <a:ext cx="115888" cy="8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6" name="Object 2"/>
          <p:cNvGraphicFramePr>
            <a:graphicFrameLocks noChangeAspect="1"/>
          </p:cNvGraphicFramePr>
          <p:nvPr/>
        </p:nvGraphicFramePr>
        <p:xfrm>
          <a:off x="3124200" y="1676400"/>
          <a:ext cx="1009650" cy="533400"/>
        </p:xfrm>
        <a:graphic>
          <a:graphicData uri="http://schemas.openxmlformats.org/presentationml/2006/ole">
            <mc:AlternateContent xmlns:mc="http://schemas.openxmlformats.org/markup-compatibility/2006">
              <mc:Choice xmlns:v="urn:schemas-microsoft-com:vml" Requires="v">
                <p:oleObj name="Equation" r:id="rId30" imgW="673100" imgH="355600" progId="Equation.DSMT4">
                  <p:embed/>
                </p:oleObj>
              </mc:Choice>
              <mc:Fallback>
                <p:oleObj name="Equation" r:id="rId30" imgW="673100" imgH="355600" progId="Equation.DSMT4">
                  <p:embed/>
                  <p:pic>
                    <p:nvPicPr>
                      <p:cNvPr id="0" name="Object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24200" y="1676400"/>
                        <a:ext cx="10096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7" name="Object 4"/>
          <p:cNvGraphicFramePr>
            <a:graphicFrameLocks noChangeAspect="1"/>
          </p:cNvGraphicFramePr>
          <p:nvPr/>
        </p:nvGraphicFramePr>
        <p:xfrm>
          <a:off x="3581400" y="2362200"/>
          <a:ext cx="952500" cy="533400"/>
        </p:xfrm>
        <a:graphic>
          <a:graphicData uri="http://schemas.openxmlformats.org/presentationml/2006/ole">
            <mc:AlternateContent xmlns:mc="http://schemas.openxmlformats.org/markup-compatibility/2006">
              <mc:Choice xmlns:v="urn:schemas-microsoft-com:vml" Requires="v">
                <p:oleObj name="Equation" r:id="rId32" imgW="635000" imgH="355600" progId="Equation.DSMT4">
                  <p:embed/>
                </p:oleObj>
              </mc:Choice>
              <mc:Fallback>
                <p:oleObj name="Equation" r:id="rId32" imgW="635000" imgH="355600" progId="Equation.DSMT4">
                  <p:embed/>
                  <p:pic>
                    <p:nvPicPr>
                      <p:cNvPr id="0" name="Object 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2362200"/>
                        <a:ext cx="9525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8" name="Object 7"/>
          <p:cNvGraphicFramePr>
            <a:graphicFrameLocks noChangeAspect="1"/>
          </p:cNvGraphicFramePr>
          <p:nvPr/>
        </p:nvGraphicFramePr>
        <p:xfrm>
          <a:off x="3429000" y="3733800"/>
          <a:ext cx="812800" cy="355600"/>
        </p:xfrm>
        <a:graphic>
          <a:graphicData uri="http://schemas.openxmlformats.org/presentationml/2006/ole">
            <mc:AlternateContent xmlns:mc="http://schemas.openxmlformats.org/markup-compatibility/2006">
              <mc:Choice xmlns:v="urn:schemas-microsoft-com:vml" Requires="v">
                <p:oleObj name="Equation" r:id="rId34" imgW="812800" imgH="355600" progId="Equation.DSMT4">
                  <p:embed/>
                </p:oleObj>
              </mc:Choice>
              <mc:Fallback>
                <p:oleObj name="Equation" r:id="rId34" imgW="812800" imgH="355600" progId="Equation.DSMT4">
                  <p:embed/>
                  <p:pic>
                    <p:nvPicPr>
                      <p:cNvPr id="0" name="Object 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29000" y="3733800"/>
                        <a:ext cx="8128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9779" name="Object 8"/>
          <p:cNvGraphicFramePr>
            <a:graphicFrameLocks noChangeAspect="1"/>
          </p:cNvGraphicFramePr>
          <p:nvPr/>
        </p:nvGraphicFramePr>
        <p:xfrm>
          <a:off x="3352800" y="4648200"/>
          <a:ext cx="762000" cy="355600"/>
        </p:xfrm>
        <a:graphic>
          <a:graphicData uri="http://schemas.openxmlformats.org/presentationml/2006/ole">
            <mc:AlternateContent xmlns:mc="http://schemas.openxmlformats.org/markup-compatibility/2006">
              <mc:Choice xmlns:v="urn:schemas-microsoft-com:vml" Requires="v">
                <p:oleObj name="Equation" r:id="rId36" imgW="762000" imgH="355600" progId="Equation.DSMT4">
                  <p:embed/>
                </p:oleObj>
              </mc:Choice>
              <mc:Fallback>
                <p:oleObj name="Equation" r:id="rId36" imgW="762000" imgH="355600" progId="Equation.DSMT4">
                  <p:embed/>
                  <p:pic>
                    <p:nvPicPr>
                      <p:cNvPr id="0" name="Object 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352800" y="4648200"/>
                        <a:ext cx="7620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2800" kern="0" dirty="0">
                <a:solidFill>
                  <a:sysClr val="window" lastClr="FFFFFF"/>
                </a:solidFill>
                <a:cs typeface="Arial" charset="0"/>
              </a:rPr>
              <a:t>Weak Coupling Approximation:</a:t>
            </a:r>
          </a:p>
          <a:p>
            <a:pPr fontAlgn="auto">
              <a:spcBef>
                <a:spcPts val="0"/>
              </a:spcBef>
              <a:spcAft>
                <a:spcPts val="0"/>
              </a:spcAft>
              <a:defRPr/>
            </a:pPr>
            <a:r>
              <a:rPr lang="en-US" sz="3200" kern="0" dirty="0">
                <a:solidFill>
                  <a:sysClr val="window" lastClr="FFFFFF"/>
                </a:solidFill>
                <a:cs typeface="Arial" charset="0"/>
              </a:rPr>
              <a:t>Inductive-Capacitive Approximate Model</a:t>
            </a:r>
          </a:p>
        </p:txBody>
      </p:sp>
      <p:sp>
        <p:nvSpPr>
          <p:cNvPr id="46" name="TextBox 2"/>
          <p:cNvSpPr txBox="1">
            <a:spLocks noChangeArrowheads="1"/>
          </p:cNvSpPr>
          <p:nvPr/>
        </p:nvSpPr>
        <p:spPr bwMode="auto">
          <a:xfrm>
            <a:off x="665163" y="990600"/>
            <a:ext cx="8458200"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endParaRPr lang="en-US" sz="1800"/>
          </a:p>
          <a:p>
            <a:pPr eaLnBrk="1" hangingPunct="1">
              <a:buFont typeface="Arial" charset="0"/>
              <a:buChar char="•"/>
            </a:pPr>
            <a:r>
              <a:rPr lang="en-US" sz="1800">
                <a:solidFill>
                  <a:srgbClr val="000000"/>
                </a:solidFill>
              </a:rPr>
              <a:t>Assuming that the line is electrically short at the frequency of driving source in the generator circuit, the TL representation with the distributed parameters can be approximated by a lumped parameter circuit as follows:</a:t>
            </a:r>
          </a:p>
          <a:p>
            <a:pPr eaLnBrk="1" hangingPunct="1">
              <a:buFont typeface="Arial" charset="0"/>
              <a:buChar char="•"/>
            </a:pPr>
            <a:endParaRPr lang="en-US" sz="1800">
              <a:solidFill>
                <a:srgbClr val="000000"/>
              </a:solidFill>
            </a:endParaRPr>
          </a:p>
          <a:p>
            <a:pPr eaLnBrk="1" hangingPunct="1">
              <a:buFont typeface="Arial" charset="0"/>
              <a:buChar char="•"/>
            </a:pPr>
            <a:endParaRPr lang="en-US" sz="1800">
              <a:solidFill>
                <a:srgbClr val="000000"/>
              </a:solidFill>
            </a:endParaRPr>
          </a:p>
          <a:p>
            <a:pPr eaLnBrk="1" hangingPunct="1">
              <a:buFont typeface="Arial" charset="0"/>
              <a:buChar char="•"/>
            </a:pPr>
            <a:endParaRPr lang="en-US" sz="1800">
              <a:solidFill>
                <a:srgbClr val="000000"/>
              </a:solidFill>
            </a:endParaRPr>
          </a:p>
          <a:p>
            <a:pPr eaLnBrk="1" hangingPunct="1">
              <a:buFont typeface="Arial" charset="0"/>
              <a:buChar char="•"/>
            </a:pPr>
            <a:endParaRPr lang="en-US" sz="1800">
              <a:solidFill>
                <a:srgbClr val="000000"/>
              </a:solidFill>
            </a:endParaRPr>
          </a:p>
          <a:p>
            <a:pPr eaLnBrk="1" hangingPunct="1">
              <a:buFont typeface="Arial" charset="0"/>
              <a:buChar char="•"/>
            </a:pPr>
            <a:endParaRPr lang="en-US" sz="1800">
              <a:solidFill>
                <a:srgbClr val="000000"/>
              </a:solidFill>
            </a:endParaRPr>
          </a:p>
          <a:p>
            <a:pPr eaLnBrk="1" hangingPunct="1">
              <a:buFont typeface="Arial" charset="0"/>
              <a:buChar char="•"/>
            </a:pPr>
            <a:endParaRPr lang="en-US" sz="1800">
              <a:solidFill>
                <a:srgbClr val="000000"/>
              </a:solidFill>
            </a:endParaRPr>
          </a:p>
          <a:p>
            <a:pPr eaLnBrk="1" hangingPunct="1">
              <a:buFont typeface="Arial" charset="0"/>
              <a:buChar char="•"/>
            </a:pPr>
            <a:endParaRPr lang="en-US" sz="1800">
              <a:solidFill>
                <a:srgbClr val="000000"/>
              </a:solidFill>
            </a:endParaRPr>
          </a:p>
          <a:p>
            <a:pPr eaLnBrk="1" hangingPunct="1">
              <a:buFont typeface="Arial" charset="0"/>
              <a:buChar char="•"/>
            </a:pPr>
            <a:endParaRPr lang="en-US" sz="1800">
              <a:solidFill>
                <a:srgbClr val="000000"/>
              </a:solidFill>
            </a:endParaRPr>
          </a:p>
          <a:p>
            <a:pPr eaLnBrk="1" hangingPunct="1">
              <a:buFont typeface="Arial" charset="0"/>
              <a:buChar char="•"/>
            </a:pPr>
            <a:r>
              <a:rPr lang="en-US" sz="1800">
                <a:solidFill>
                  <a:srgbClr val="000000"/>
                </a:solidFill>
              </a:rPr>
              <a:t>And in the frequency domain:</a:t>
            </a:r>
            <a:endParaRPr lang="en-US" sz="1600">
              <a:solidFill>
                <a:srgbClr val="000000"/>
              </a:solidFill>
            </a:endParaRPr>
          </a:p>
          <a:p>
            <a:pPr lvl="1" eaLnBrk="1" hangingPunct="1"/>
            <a:endParaRPr lang="en-US" sz="1800"/>
          </a:p>
        </p:txBody>
      </p:sp>
      <p:pic>
        <p:nvPicPr>
          <p:cNvPr id="161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4686300" cy="157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00600"/>
            <a:ext cx="5162550" cy="165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3511550" y="5111750"/>
            <a:ext cx="152400" cy="1524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3511550" y="5865813"/>
            <a:ext cx="152400" cy="1524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Text Box 8"/>
          <p:cNvSpPr txBox="1">
            <a:spLocks noChangeArrowheads="1"/>
          </p:cNvSpPr>
          <p:nvPr/>
        </p:nvSpPr>
        <p:spPr bwMode="auto">
          <a:xfrm>
            <a:off x="6400800" y="3657600"/>
            <a:ext cx="2438400" cy="4921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This is referred to as the inductive-capacitive model.</a:t>
            </a:r>
            <a:br>
              <a:rPr lang="en-US" sz="1400" dirty="0">
                <a:solidFill>
                  <a:srgbClr val="FF0000"/>
                </a:solidFill>
                <a:latin typeface="+mj-lt"/>
              </a:rPr>
            </a:br>
            <a:endParaRPr lang="en-US" sz="400" dirty="0">
              <a:solidFill>
                <a:srgbClr val="FF0000"/>
              </a:solidFill>
              <a:latin typeface="+mj-lt"/>
            </a:endParaRPr>
          </a:p>
        </p:txBody>
      </p:sp>
      <p:sp>
        <p:nvSpPr>
          <p:cNvPr id="53" name="Text Box 8"/>
          <p:cNvSpPr txBox="1">
            <a:spLocks noChangeArrowheads="1"/>
          </p:cNvSpPr>
          <p:nvPr/>
        </p:nvSpPr>
        <p:spPr bwMode="auto">
          <a:xfrm>
            <a:off x="6400800" y="4343400"/>
            <a:ext cx="2438400" cy="52387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There are two key assumptions in this model:</a:t>
            </a:r>
          </a:p>
          <a:p>
            <a:pPr algn="just">
              <a:spcBef>
                <a:spcPct val="50000"/>
              </a:spcBef>
              <a:defRPr/>
            </a:pPr>
            <a:endParaRPr lang="en-US" sz="400" dirty="0">
              <a:solidFill>
                <a:srgbClr val="FF0000"/>
              </a:solidFill>
              <a:latin typeface="+mj-lt"/>
            </a:endParaRPr>
          </a:p>
        </p:txBody>
      </p:sp>
      <p:sp>
        <p:nvSpPr>
          <p:cNvPr id="54" name="Text Box 8"/>
          <p:cNvSpPr txBox="1">
            <a:spLocks noChangeArrowheads="1"/>
          </p:cNvSpPr>
          <p:nvPr/>
        </p:nvSpPr>
        <p:spPr bwMode="auto">
          <a:xfrm>
            <a:off x="6400800" y="5029200"/>
            <a:ext cx="2438400" cy="738188"/>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(1) Weak coupling between the generator and the receptor circuits</a:t>
            </a:r>
          </a:p>
          <a:p>
            <a:pPr algn="just">
              <a:spcBef>
                <a:spcPct val="50000"/>
              </a:spcBef>
              <a:defRPr/>
            </a:pPr>
            <a:endParaRPr lang="en-US" sz="400" dirty="0">
              <a:solidFill>
                <a:srgbClr val="FF0000"/>
              </a:solidFill>
              <a:latin typeface="+mj-lt"/>
            </a:endParaRPr>
          </a:p>
        </p:txBody>
      </p:sp>
      <p:sp>
        <p:nvSpPr>
          <p:cNvPr id="55" name="Text Box 8"/>
          <p:cNvSpPr txBox="1">
            <a:spLocks noChangeArrowheads="1"/>
          </p:cNvSpPr>
          <p:nvPr/>
        </p:nvSpPr>
        <p:spPr bwMode="auto">
          <a:xfrm>
            <a:off x="6400800" y="5943600"/>
            <a:ext cx="2438400" cy="52387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(2) Electrically-short line (</a:t>
            </a:r>
            <a:r>
              <a:rPr lang="en-US" sz="1400" i="1" dirty="0">
                <a:solidFill>
                  <a:srgbClr val="FF0000"/>
                </a:solidFill>
                <a:latin typeface="+mj-lt"/>
              </a:rPr>
              <a:t>L</a:t>
            </a:r>
            <a:r>
              <a:rPr lang="en-US" sz="1400" dirty="0">
                <a:solidFill>
                  <a:srgbClr val="FF0000"/>
                </a:solidFill>
                <a:latin typeface="+mj-lt"/>
              </a:rPr>
              <a:t>&lt;&lt;</a:t>
            </a:r>
            <a:r>
              <a:rPr lang="en-US" sz="1400" dirty="0" err="1">
                <a:solidFill>
                  <a:srgbClr val="FF0000"/>
                </a:solidFill>
                <a:latin typeface="+mj-lt"/>
              </a:rPr>
              <a:t>λ</a:t>
            </a:r>
            <a:r>
              <a:rPr lang="en-US" sz="1400" dirty="0">
                <a:solidFill>
                  <a:srgbClr val="FF0000"/>
                </a:solidFill>
                <a:latin typeface="+mj-lt"/>
              </a:rPr>
              <a:t>=</a:t>
            </a:r>
            <a:r>
              <a:rPr lang="en-US" sz="1400" i="1" dirty="0">
                <a:solidFill>
                  <a:srgbClr val="FF0000"/>
                </a:solidFill>
                <a:latin typeface="+mj-lt"/>
              </a:rPr>
              <a:t>v</a:t>
            </a:r>
            <a:r>
              <a:rPr lang="en-US" sz="1400" dirty="0">
                <a:solidFill>
                  <a:srgbClr val="FF0000"/>
                </a:solidFill>
                <a:latin typeface="+mj-lt"/>
              </a:rPr>
              <a:t>/</a:t>
            </a:r>
            <a:r>
              <a:rPr lang="en-US" sz="1400" i="1" dirty="0">
                <a:solidFill>
                  <a:srgbClr val="FF0000"/>
                </a:solidFill>
                <a:latin typeface="+mj-lt"/>
              </a:rPr>
              <a:t>f</a:t>
            </a:r>
            <a:r>
              <a:rPr lang="en-US" sz="1400" dirty="0">
                <a:solidFill>
                  <a:srgbClr val="FF0000"/>
                </a:solidFill>
                <a:latin typeface="+mj-lt"/>
              </a:rPr>
              <a:t>)</a:t>
            </a:r>
          </a:p>
          <a:p>
            <a:pPr algn="just">
              <a:spcBef>
                <a:spcPct val="50000"/>
              </a:spcBef>
              <a:defRPr/>
            </a:pPr>
            <a:endParaRPr lang="en-US" sz="400" dirty="0">
              <a:solidFill>
                <a:srgbClr val="FF0000"/>
              </a:solidFill>
              <a:latin typeface="+mj-lt"/>
            </a:endParaRPr>
          </a:p>
        </p:txBody>
      </p:sp>
      <p:sp>
        <p:nvSpPr>
          <p:cNvPr id="56" name="Text Box 8"/>
          <p:cNvSpPr txBox="1">
            <a:spLocks noChangeArrowheads="1"/>
          </p:cNvSpPr>
          <p:nvPr/>
        </p:nvSpPr>
        <p:spPr bwMode="auto">
          <a:xfrm>
            <a:off x="533400" y="2286000"/>
            <a:ext cx="1905000" cy="2762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Total inductance = </a:t>
            </a:r>
            <a:r>
              <a:rPr lang="en-US" sz="1400" i="1" dirty="0" err="1">
                <a:solidFill>
                  <a:srgbClr val="FF0000"/>
                </a:solidFill>
                <a:latin typeface="+mj-lt"/>
              </a:rPr>
              <a:t>l</a:t>
            </a:r>
            <a:r>
              <a:rPr lang="en-US" sz="1400" baseline="-25000" dirty="0" err="1">
                <a:solidFill>
                  <a:srgbClr val="FF0000"/>
                </a:solidFill>
                <a:latin typeface="+mj-lt"/>
              </a:rPr>
              <a:t>m</a:t>
            </a:r>
            <a:r>
              <a:rPr lang="en-US" sz="1400" dirty="0" err="1">
                <a:solidFill>
                  <a:srgbClr val="FF0000"/>
                </a:solidFill>
                <a:latin typeface="Brush Script MT Italic"/>
                <a:cs typeface="Brush Script MT Italic"/>
              </a:rPr>
              <a:t>L</a:t>
            </a:r>
            <a:r>
              <a:rPr lang="en-US" sz="1400" dirty="0">
                <a:solidFill>
                  <a:srgbClr val="FF0000"/>
                </a:solidFill>
                <a:latin typeface="+mj-lt"/>
              </a:rPr>
              <a:t> </a:t>
            </a:r>
            <a:br>
              <a:rPr lang="en-US" sz="1400" dirty="0">
                <a:solidFill>
                  <a:srgbClr val="FF0000"/>
                </a:solidFill>
                <a:latin typeface="+mj-lt"/>
              </a:rPr>
            </a:br>
            <a:endParaRPr lang="en-US" sz="400" dirty="0">
              <a:solidFill>
                <a:srgbClr val="FF0000"/>
              </a:solidFill>
              <a:latin typeface="+mj-lt"/>
            </a:endParaRPr>
          </a:p>
        </p:txBody>
      </p:sp>
      <p:cxnSp>
        <p:nvCxnSpPr>
          <p:cNvPr id="57" name="Straight Arrow Connector 56"/>
          <p:cNvCxnSpPr/>
          <p:nvPr/>
        </p:nvCxnSpPr>
        <p:spPr>
          <a:xfrm>
            <a:off x="2438400" y="2438400"/>
            <a:ext cx="6858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0" name="Text Box 8"/>
          <p:cNvSpPr txBox="1">
            <a:spLocks noChangeArrowheads="1"/>
          </p:cNvSpPr>
          <p:nvPr/>
        </p:nvSpPr>
        <p:spPr bwMode="auto">
          <a:xfrm>
            <a:off x="304800" y="2590800"/>
            <a:ext cx="1905000" cy="2762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Total capacitance= </a:t>
            </a:r>
            <a:r>
              <a:rPr lang="en-US" sz="1400" i="1" dirty="0" err="1">
                <a:solidFill>
                  <a:srgbClr val="FF0000"/>
                </a:solidFill>
                <a:latin typeface="+mj-lt"/>
              </a:rPr>
              <a:t>c</a:t>
            </a:r>
            <a:r>
              <a:rPr lang="en-US" sz="1400" baseline="-25000" dirty="0" err="1">
                <a:solidFill>
                  <a:srgbClr val="FF0000"/>
                </a:solidFill>
                <a:latin typeface="+mj-lt"/>
              </a:rPr>
              <a:t>m</a:t>
            </a:r>
            <a:r>
              <a:rPr lang="en-US" sz="1400" dirty="0" err="1">
                <a:solidFill>
                  <a:srgbClr val="FF0000"/>
                </a:solidFill>
                <a:latin typeface="Brush Script MT Italic"/>
                <a:cs typeface="Brush Script MT Italic"/>
              </a:rPr>
              <a:t>L</a:t>
            </a:r>
            <a:r>
              <a:rPr lang="en-US" sz="1400" dirty="0">
                <a:solidFill>
                  <a:srgbClr val="FF0000"/>
                </a:solidFill>
                <a:latin typeface="+mj-lt"/>
              </a:rPr>
              <a:t> </a:t>
            </a:r>
            <a:br>
              <a:rPr lang="en-US" sz="1400" dirty="0">
                <a:solidFill>
                  <a:srgbClr val="FF0000"/>
                </a:solidFill>
                <a:latin typeface="+mj-lt"/>
              </a:rPr>
            </a:br>
            <a:endParaRPr lang="en-US" sz="400" dirty="0">
              <a:solidFill>
                <a:srgbClr val="FF0000"/>
              </a:solidFill>
              <a:latin typeface="+mj-lt"/>
            </a:endParaRPr>
          </a:p>
        </p:txBody>
      </p:sp>
      <p:cxnSp>
        <p:nvCxnSpPr>
          <p:cNvPr id="81" name="Straight Arrow Connector 80"/>
          <p:cNvCxnSpPr/>
          <p:nvPr/>
        </p:nvCxnSpPr>
        <p:spPr>
          <a:xfrm>
            <a:off x="2209800" y="2743200"/>
            <a:ext cx="91440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xit" presetSubtype="0" fill="hold" grpId="1" nodeType="withEffect">
                                  <p:stCondLst>
                                    <p:cond delay="0"/>
                                  </p:stCondLst>
                                  <p:childTnLst>
                                    <p:animEffect transition="out" filter="fade">
                                      <p:cBhvr>
                                        <p:cTn id="20" dur="500"/>
                                        <p:tgtEl>
                                          <p:spTgt spid="56"/>
                                        </p:tgtEl>
                                      </p:cBhvr>
                                    </p:animEffect>
                                    <p:set>
                                      <p:cBhvr>
                                        <p:cTn id="21" dur="1" fill="hold">
                                          <p:stCondLst>
                                            <p:cond delay="499"/>
                                          </p:stCondLst>
                                        </p:cTn>
                                        <p:tgtEl>
                                          <p:spTgt spid="5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7"/>
                                        </p:tgtEl>
                                      </p:cBhvr>
                                    </p:animEffect>
                                    <p:set>
                                      <p:cBhvr>
                                        <p:cTn id="24" dur="1" fill="hold">
                                          <p:stCondLst>
                                            <p:cond delay="499"/>
                                          </p:stCondLst>
                                        </p:cTn>
                                        <p:tgtEl>
                                          <p:spTgt spid="5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6">
                                            <p:txEl>
                                              <p:pRg st="10" end="10"/>
                                            </p:txEl>
                                          </p:spTgt>
                                        </p:tgtEl>
                                        <p:attrNameLst>
                                          <p:attrName>style.visibility</p:attrName>
                                        </p:attrNameLst>
                                      </p:cBhvr>
                                      <p:to>
                                        <p:strVal val="visible"/>
                                      </p:to>
                                    </p:set>
                                    <p:animEffect transition="in" filter="fade">
                                      <p:cBhvr>
                                        <p:cTn id="29" dur="500"/>
                                        <p:tgtEl>
                                          <p:spTgt spid="4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par>
                                <p:cTn id="39" presetID="10" presetClass="exit" presetSubtype="0" fill="hold" grpId="1" nodeType="withEffect">
                                  <p:stCondLst>
                                    <p:cond delay="0"/>
                                  </p:stCondLst>
                                  <p:childTnLst>
                                    <p:animEffect transition="out" filter="fade">
                                      <p:cBhvr>
                                        <p:cTn id="40" dur="500"/>
                                        <p:tgtEl>
                                          <p:spTgt spid="60"/>
                                        </p:tgtEl>
                                      </p:cBhvr>
                                    </p:animEffect>
                                    <p:set>
                                      <p:cBhvr>
                                        <p:cTn id="41" dur="1" fill="hold">
                                          <p:stCondLst>
                                            <p:cond delay="499"/>
                                          </p:stCondLst>
                                        </p:cTn>
                                        <p:tgtEl>
                                          <p:spTgt spid="6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1"/>
                                        </p:tgtEl>
                                      </p:cBhvr>
                                    </p:animEffect>
                                    <p:set>
                                      <p:cBhvr>
                                        <p:cTn id="44" dur="1" fill="hold">
                                          <p:stCondLst>
                                            <p:cond delay="499"/>
                                          </p:stCondLst>
                                        </p:cTn>
                                        <p:tgtEl>
                                          <p:spTgt spid="8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3" grpId="0" animBg="1"/>
      <p:bldP spid="54" grpId="0" animBg="1"/>
      <p:bldP spid="55" grpId="0" animBg="1"/>
      <p:bldP spid="56" grpId="0" animBg="1"/>
      <p:bldP spid="56" grpId="1" animBg="1"/>
      <p:bldP spid="60" grpId="0" animBg="1"/>
      <p:bldP spid="6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1143000"/>
          </a:xfrm>
          <a:prstGeom prst="rect">
            <a:avLst/>
          </a:prstGeom>
          <a:solidFill>
            <a:srgbClr val="4F81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fontAlgn="auto">
              <a:spcBef>
                <a:spcPts val="0"/>
              </a:spcBef>
              <a:spcAft>
                <a:spcPts val="0"/>
              </a:spcAft>
              <a:defRPr/>
            </a:pPr>
            <a:r>
              <a:rPr lang="en-US" sz="3200" kern="0" dirty="0">
                <a:solidFill>
                  <a:sysClr val="window" lastClr="FFFFFF"/>
                </a:solidFill>
                <a:cs typeface="Arial" charset="0"/>
              </a:rPr>
              <a:t>Frequency-Domain Inductive-Capacitive Model</a:t>
            </a:r>
          </a:p>
        </p:txBody>
      </p:sp>
      <p:sp>
        <p:nvSpPr>
          <p:cNvPr id="46" name="TextBox 2"/>
          <p:cNvSpPr txBox="1">
            <a:spLocks noChangeArrowheads="1"/>
          </p:cNvSpPr>
          <p:nvPr/>
        </p:nvSpPr>
        <p:spPr bwMode="auto">
          <a:xfrm>
            <a:off x="665163" y="990600"/>
            <a:ext cx="8458200"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endParaRPr lang="en-US" sz="1800"/>
          </a:p>
          <a:p>
            <a:pPr eaLnBrk="1" hangingPunct="1">
              <a:buFont typeface="Arial" charset="0"/>
              <a:buChar char="•"/>
            </a:pPr>
            <a:r>
              <a:rPr lang="en-US" sz="1800"/>
              <a:t>Current and voltage of the generator circuit (weak coupling approximation, electrically-short line):  </a:t>
            </a:r>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endParaRPr lang="en-US" sz="1800"/>
          </a:p>
          <a:p>
            <a:pPr eaLnBrk="1" hangingPunct="1">
              <a:buFont typeface="Arial" charset="0"/>
              <a:buChar char="•"/>
            </a:pPr>
            <a:r>
              <a:rPr lang="en-US" sz="1800"/>
              <a:t>Near-end and far-end cross-talk voltages: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4495800" cy="144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7008813" y="3921125"/>
            <a:ext cx="133350" cy="1270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7005638" y="4572000"/>
            <a:ext cx="133350" cy="1270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63846" name="Object 7"/>
          <p:cNvGraphicFramePr>
            <a:graphicFrameLocks noChangeAspect="1"/>
          </p:cNvGraphicFramePr>
          <p:nvPr/>
        </p:nvGraphicFramePr>
        <p:xfrm>
          <a:off x="1447800" y="1905000"/>
          <a:ext cx="1252538" cy="1185863"/>
        </p:xfrm>
        <a:graphic>
          <a:graphicData uri="http://schemas.openxmlformats.org/presentationml/2006/ole">
            <mc:AlternateContent xmlns:mc="http://schemas.openxmlformats.org/markup-compatibility/2006">
              <mc:Choice xmlns:v="urn:schemas-microsoft-com:vml" Requires="v">
                <p:oleObj name="Equation" r:id="rId4" imgW="1117600" imgH="1066800" progId="Equation.DSMT4">
                  <p:embed/>
                </p:oleObj>
              </mc:Choice>
              <mc:Fallback>
                <p:oleObj name="Equation" r:id="rId4" imgW="1117600" imgH="10668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05000"/>
                        <a:ext cx="1252538" cy="118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7"/>
          <p:cNvGraphicFramePr>
            <a:graphicFrameLocks noChangeAspect="1"/>
          </p:cNvGraphicFramePr>
          <p:nvPr/>
        </p:nvGraphicFramePr>
        <p:xfrm>
          <a:off x="1130300" y="4105275"/>
          <a:ext cx="3471863" cy="608013"/>
        </p:xfrm>
        <a:graphic>
          <a:graphicData uri="http://schemas.openxmlformats.org/presentationml/2006/ole">
            <mc:AlternateContent xmlns:mc="http://schemas.openxmlformats.org/markup-compatibility/2006">
              <mc:Choice xmlns:v="urn:schemas-microsoft-com:vml" Requires="v">
                <p:oleObj name="Equation" r:id="rId6" imgW="3098800" imgH="546100" progId="Equation.3">
                  <p:embed/>
                </p:oleObj>
              </mc:Choice>
              <mc:Fallback>
                <p:oleObj name="Equation" r:id="rId6" imgW="3098800" imgH="5461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4105275"/>
                        <a:ext cx="3471863"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7"/>
          <p:cNvGraphicFramePr>
            <a:graphicFrameLocks noChangeAspect="1"/>
          </p:cNvGraphicFramePr>
          <p:nvPr/>
        </p:nvGraphicFramePr>
        <p:xfrm>
          <a:off x="1122363" y="5491163"/>
          <a:ext cx="3641725" cy="579437"/>
        </p:xfrm>
        <a:graphic>
          <a:graphicData uri="http://schemas.openxmlformats.org/presentationml/2006/ole">
            <mc:AlternateContent xmlns:mc="http://schemas.openxmlformats.org/markup-compatibility/2006">
              <mc:Choice xmlns:v="urn:schemas-microsoft-com:vml" Requires="v">
                <p:oleObj name="Equation" r:id="rId8" imgW="3251200" imgH="520700" progId="Equation.DSMT4">
                  <p:embed/>
                </p:oleObj>
              </mc:Choice>
              <mc:Fallback>
                <p:oleObj name="Equation" r:id="rId8" imgW="3251200" imgH="5207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363" y="5491163"/>
                        <a:ext cx="36417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8"/>
          <p:cNvSpPr txBox="1">
            <a:spLocks noChangeArrowheads="1"/>
          </p:cNvSpPr>
          <p:nvPr/>
        </p:nvSpPr>
        <p:spPr bwMode="auto">
          <a:xfrm>
            <a:off x="1447800" y="5029200"/>
            <a:ext cx="1524000" cy="2762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Inductive coupling</a:t>
            </a:r>
            <a:br>
              <a:rPr lang="en-US" sz="1400" dirty="0">
                <a:solidFill>
                  <a:srgbClr val="FF0000"/>
                </a:solidFill>
                <a:latin typeface="+mj-lt"/>
              </a:rPr>
            </a:br>
            <a:endParaRPr lang="en-US" sz="400" dirty="0">
              <a:solidFill>
                <a:srgbClr val="FF0000"/>
              </a:solidFill>
              <a:latin typeface="+mj-lt"/>
            </a:endParaRPr>
          </a:p>
        </p:txBody>
      </p:sp>
      <p:sp>
        <p:nvSpPr>
          <p:cNvPr id="17" name="Oval 16"/>
          <p:cNvSpPr/>
          <p:nvPr/>
        </p:nvSpPr>
        <p:spPr>
          <a:xfrm>
            <a:off x="1524000" y="4038600"/>
            <a:ext cx="1524000" cy="762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Text Box 8"/>
          <p:cNvSpPr txBox="1">
            <a:spLocks noChangeArrowheads="1"/>
          </p:cNvSpPr>
          <p:nvPr/>
        </p:nvSpPr>
        <p:spPr bwMode="auto">
          <a:xfrm>
            <a:off x="3124200" y="5029200"/>
            <a:ext cx="1600200" cy="276225"/>
          </a:xfrm>
          <a:prstGeom prst="rect">
            <a:avLst/>
          </a:prstGeom>
          <a:solidFill>
            <a:srgbClr val="FFFF99"/>
          </a:solidFill>
          <a:ln w="28575">
            <a:solidFill>
              <a:srgbClr val="FF0066"/>
            </a:solidFill>
            <a:miter lim="800000"/>
            <a:headEnd/>
            <a:tailEnd/>
          </a:ln>
          <a:effectLst>
            <a:outerShdw blurRad="50800" dist="38100" dir="2700000" algn="tl" rotWithShape="0">
              <a:prstClr val="black">
                <a:alpha val="40000"/>
              </a:prstClr>
            </a:outerShdw>
          </a:effectLst>
        </p:spPr>
        <p:txBody>
          <a:bodyPr tIns="0" bIns="0">
            <a:spAutoFit/>
          </a:bodyPr>
          <a:lstStyle>
            <a:lvl1pPr>
              <a:defRPr sz="2400">
                <a:solidFill>
                  <a:schemeClr val="folHlink"/>
                </a:solidFill>
                <a:latin typeface="Times New Roman" charset="0"/>
                <a:ea typeface="ＭＳ Ｐゴシック" charset="0"/>
                <a:cs typeface="ＭＳ Ｐゴシック" charset="0"/>
              </a:defRPr>
            </a:lvl1pPr>
            <a:lvl2pPr marL="742950" indent="-285750">
              <a:defRPr sz="2400">
                <a:solidFill>
                  <a:schemeClr val="folHlink"/>
                </a:solidFill>
                <a:latin typeface="Times New Roman" charset="0"/>
                <a:ea typeface="ＭＳ Ｐゴシック" charset="0"/>
              </a:defRPr>
            </a:lvl2pPr>
            <a:lvl3pPr marL="1143000" indent="-228600">
              <a:defRPr sz="2400">
                <a:solidFill>
                  <a:schemeClr val="folHlink"/>
                </a:solidFill>
                <a:latin typeface="Times New Roman" charset="0"/>
                <a:ea typeface="ＭＳ Ｐゴシック" charset="0"/>
              </a:defRPr>
            </a:lvl3pPr>
            <a:lvl4pPr marL="1600200" indent="-228600">
              <a:defRPr sz="2400">
                <a:solidFill>
                  <a:schemeClr val="folHlink"/>
                </a:solidFill>
                <a:latin typeface="Times New Roman" charset="0"/>
                <a:ea typeface="ＭＳ Ｐゴシック" charset="0"/>
              </a:defRPr>
            </a:lvl4pPr>
            <a:lvl5pPr marL="2057400" indent="-228600">
              <a:defRPr sz="2400">
                <a:solidFill>
                  <a:schemeClr val="folHlink"/>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folHlink"/>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folHlink"/>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folHlink"/>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folHlink"/>
                </a:solidFill>
                <a:latin typeface="Times New Roman" charset="0"/>
                <a:ea typeface="ＭＳ Ｐゴシック" charset="0"/>
              </a:defRPr>
            </a:lvl9pPr>
          </a:lstStyle>
          <a:p>
            <a:pPr algn="just">
              <a:spcBef>
                <a:spcPct val="50000"/>
              </a:spcBef>
              <a:defRPr/>
            </a:pPr>
            <a:r>
              <a:rPr lang="en-US" sz="1400" dirty="0">
                <a:solidFill>
                  <a:srgbClr val="FF0000"/>
                </a:solidFill>
                <a:latin typeface="+mj-lt"/>
              </a:rPr>
              <a:t>Capacitive coupling</a:t>
            </a:r>
            <a:br>
              <a:rPr lang="en-US" sz="1400" dirty="0">
                <a:solidFill>
                  <a:srgbClr val="FF0000"/>
                </a:solidFill>
                <a:latin typeface="+mj-lt"/>
              </a:rPr>
            </a:br>
            <a:endParaRPr lang="en-US" sz="400" dirty="0">
              <a:solidFill>
                <a:srgbClr val="FF0000"/>
              </a:solidFill>
              <a:latin typeface="+mj-lt"/>
            </a:endParaRPr>
          </a:p>
        </p:txBody>
      </p:sp>
      <p:sp>
        <p:nvSpPr>
          <p:cNvPr id="21" name="Oval 20"/>
          <p:cNvSpPr/>
          <p:nvPr/>
        </p:nvSpPr>
        <p:spPr>
          <a:xfrm>
            <a:off x="3124200" y="4038600"/>
            <a:ext cx="1600200" cy="762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7" end="7"/>
                                            </p:txEl>
                                          </p:spTgt>
                                        </p:tgtEl>
                                        <p:attrNameLst>
                                          <p:attrName>style.visibility</p:attrName>
                                        </p:attrNameLst>
                                      </p:cBhvr>
                                      <p:to>
                                        <p:strVal val="visible"/>
                                      </p:to>
                                    </p:set>
                                    <p:animEffect transition="in" filter="fade">
                                      <p:cBhvr>
                                        <p:cTn id="7" dur="500"/>
                                        <p:tgtEl>
                                          <p:spTgt spid="46">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16" grpId="0" animBg="1"/>
      <p:bldP spid="16" grpId="1" animBg="1"/>
      <p:bldP spid="17" grpId="0" animBg="1"/>
      <p:bldP spid="17" grpId="1" animBg="1"/>
      <p:bldP spid="20" grpId="0" animBg="1"/>
      <p:bldP spid="20" grpId="1" animBg="1"/>
      <p:bldP spid="21" grpId="0" animBg="1"/>
      <p:bldP spid="2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4557</TotalTime>
  <Words>2719</Words>
  <Application>Microsoft Macintosh PowerPoint</Application>
  <PresentationFormat>On-screen Show (4:3)</PresentationFormat>
  <Paragraphs>389</Paragraphs>
  <Slides>45</Slides>
  <Notes>44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4</vt:i4>
      </vt:variant>
      <vt:variant>
        <vt:lpstr>Slide Titles</vt:lpstr>
      </vt:variant>
      <vt:variant>
        <vt:i4>45</vt:i4>
      </vt:variant>
    </vt:vector>
  </HeadingPairs>
  <TitlesOfParts>
    <vt:vector size="60" baseType="lpstr">
      <vt:lpstr>Brush Script MT Italic</vt:lpstr>
      <vt:lpstr>ＭＳ Ｐゴシック</vt:lpstr>
      <vt:lpstr>Arial</vt:lpstr>
      <vt:lpstr>Calibri</vt:lpstr>
      <vt:lpstr>Garamond</vt:lpstr>
      <vt:lpstr>Lucida Grande</vt:lpstr>
      <vt:lpstr>Symbol</vt:lpstr>
      <vt:lpstr>Times New Roman</vt:lpstr>
      <vt:lpstr>Wingdings</vt:lpstr>
      <vt:lpstr>Office Theme</vt:lpstr>
      <vt:lpstr>1_Office Theme</vt:lpstr>
      <vt:lpstr>Equation</vt:lpstr>
      <vt:lpstr>Equation.3</vt:lpstr>
      <vt:lpstr>Microsoft Drawing 1.01</vt:lpstr>
      <vt:lpstr>Microsoft 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ATG Productions,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D Scott-Olson</dc:creator>
  <cp:lastModifiedBy>Farhad Rachidi</cp:lastModifiedBy>
  <cp:revision>220</cp:revision>
  <dcterms:created xsi:type="dcterms:W3CDTF">2011-08-09T19:19:42Z</dcterms:created>
  <dcterms:modified xsi:type="dcterms:W3CDTF">2025-02-05T15:38:16Z</dcterms:modified>
</cp:coreProperties>
</file>